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8"/>
  </p:notesMasterIdLst>
  <p:sldIdLst>
    <p:sldId id="256" r:id="rId5"/>
    <p:sldId id="516" r:id="rId6"/>
    <p:sldId id="267" r:id="rId7"/>
    <p:sldId id="445" r:id="rId8"/>
    <p:sldId id="269" r:id="rId9"/>
    <p:sldId id="485" r:id="rId10"/>
    <p:sldId id="486" r:id="rId11"/>
    <p:sldId id="487" r:id="rId12"/>
    <p:sldId id="489" r:id="rId13"/>
    <p:sldId id="490" r:id="rId14"/>
    <p:sldId id="491" r:id="rId15"/>
    <p:sldId id="506" r:id="rId16"/>
    <p:sldId id="492" r:id="rId17"/>
    <p:sldId id="512" r:id="rId18"/>
    <p:sldId id="493" r:id="rId19"/>
    <p:sldId id="507" r:id="rId20"/>
    <p:sldId id="494" r:id="rId21"/>
    <p:sldId id="508" r:id="rId22"/>
    <p:sldId id="495" r:id="rId23"/>
    <p:sldId id="496" r:id="rId24"/>
    <p:sldId id="509" r:id="rId25"/>
    <p:sldId id="497" r:id="rId26"/>
    <p:sldId id="510" r:id="rId27"/>
    <p:sldId id="511" r:id="rId28"/>
    <p:sldId id="499" r:id="rId29"/>
    <p:sldId id="514" r:id="rId30"/>
    <p:sldId id="501" r:id="rId31"/>
    <p:sldId id="513" r:id="rId32"/>
    <p:sldId id="502" r:id="rId33"/>
    <p:sldId id="503" r:id="rId34"/>
    <p:sldId id="504" r:id="rId35"/>
    <p:sldId id="505" r:id="rId36"/>
    <p:sldId id="517" r:id="rId37"/>
  </p:sldIdLst>
  <p:sldSz cx="9906000" cy="6858000" type="A4"/>
  <p:notesSz cx="6797675" cy="9926638"/>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980" userDrawn="1">
          <p15:clr>
            <a:srgbClr val="A4A3A4"/>
          </p15:clr>
        </p15:guide>
        <p15:guide id="3" orient="horz" pos="3838" userDrawn="1">
          <p15:clr>
            <a:srgbClr val="A4A3A4"/>
          </p15:clr>
        </p15:guide>
        <p15:guide id="4" orient="horz" pos="4292" userDrawn="1">
          <p15:clr>
            <a:srgbClr val="A4A3A4"/>
          </p15:clr>
        </p15:guide>
        <p15:guide id="5" pos="3800" userDrawn="1">
          <p15:clr>
            <a:srgbClr val="A4A3A4"/>
          </p15:clr>
        </p15:guide>
        <p15:guide id="6" orient="horz" pos="1888" userDrawn="1">
          <p15:clr>
            <a:srgbClr val="A4A3A4"/>
          </p15:clr>
        </p15:guide>
        <p15:guide id="7" orient="horz" pos="1070" userDrawn="1">
          <p15:clr>
            <a:srgbClr val="A4A3A4"/>
          </p15:clr>
        </p15:guide>
        <p15:guide id="8" pos="4992" userDrawn="1">
          <p15:clr>
            <a:srgbClr val="A4A3A4"/>
          </p15:clr>
        </p15:guide>
        <p15:guide id="9" orient="horz" pos="1139" userDrawn="1">
          <p15:clr>
            <a:srgbClr val="A4A3A4"/>
          </p15:clr>
        </p15:guide>
        <p15:guide id="10" orient="horz" pos="33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D9D9D9"/>
    <a:srgbClr val="BC204B"/>
    <a:srgbClr val="747678"/>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p:scale>
          <a:sx n="61" d="100"/>
          <a:sy n="61" d="100"/>
        </p:scale>
        <p:origin x="1458" y="78"/>
      </p:cViewPr>
      <p:guideLst>
        <p:guide pos="980"/>
        <p:guide orient="horz" pos="3838"/>
        <p:guide orient="horz" pos="4292"/>
        <p:guide pos="3800"/>
        <p:guide orient="horz" pos="1888"/>
        <p:guide orient="horz" pos="1070"/>
        <p:guide pos="4992"/>
        <p:guide orient="horz" pos="1139"/>
        <p:guide orient="horz" pos="3317"/>
      </p:guideLst>
    </p:cSldViewPr>
  </p:slideViewPr>
  <p:outlineViewPr>
    <p:cViewPr>
      <p:scale>
        <a:sx n="33" d="100"/>
        <a:sy n="33" d="100"/>
      </p:scale>
      <p:origin x="0" y="-9582"/>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84C56E36-BD60-4996-A54F-2A81A6579AC0}" type="datetimeFigureOut">
              <a:rPr lang="en-US" smtClean="0"/>
              <a:t>4/21/2017</a:t>
            </a:fld>
            <a:endParaRPr lang="en-US" dirty="0"/>
          </a:p>
        </p:txBody>
      </p:sp>
      <p:sp>
        <p:nvSpPr>
          <p:cNvPr id="4" name="Folienbildplatzhalter 3"/>
          <p:cNvSpPr>
            <a:spLocks noGrp="1" noRot="1" noChangeAspect="1"/>
          </p:cNvSpPr>
          <p:nvPr>
            <p:ph type="sldImg" idx="2"/>
          </p:nvPr>
        </p:nvSpPr>
        <p:spPr>
          <a:xfrm>
            <a:off x="981075" y="1241425"/>
            <a:ext cx="4835525" cy="33496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62FDB911-8F17-4492-BCBD-56AB6B438C36}" type="slidenum">
              <a:rPr lang="en-US" smtClean="0"/>
              <a:t>‹Nr.›</a:t>
            </a:fld>
            <a:endParaRPr lang="en-US" dirty="0"/>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dirty="0"/>
          </a:p>
        </p:txBody>
      </p:sp>
    </p:spTree>
    <p:extLst>
      <p:ext uri="{BB962C8B-B14F-4D97-AF65-F5344CB8AC3E}">
        <p14:creationId xmlns:p14="http://schemas.microsoft.com/office/powerpoint/2010/main" val="410012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33</a:t>
            </a:fld>
            <a:endParaRPr lang="en-US" dirty="0"/>
          </a:p>
        </p:txBody>
      </p:sp>
    </p:spTree>
    <p:extLst>
      <p:ext uri="{BB962C8B-B14F-4D97-AF65-F5344CB8AC3E}">
        <p14:creationId xmlns:p14="http://schemas.microsoft.com/office/powerpoint/2010/main" val="1479821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dirty="0"/>
          </a:p>
        </p:txBody>
      </p:sp>
    </p:spTree>
    <p:extLst>
      <p:ext uri="{BB962C8B-B14F-4D97-AF65-F5344CB8AC3E}">
        <p14:creationId xmlns:p14="http://schemas.microsoft.com/office/powerpoint/2010/main" val="1996663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3</a:t>
            </a:fld>
            <a:endParaRPr lang="en-US" dirty="0"/>
          </a:p>
        </p:txBody>
      </p:sp>
    </p:spTree>
    <p:extLst>
      <p:ext uri="{BB962C8B-B14F-4D97-AF65-F5344CB8AC3E}">
        <p14:creationId xmlns:p14="http://schemas.microsoft.com/office/powerpoint/2010/main" val="129205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4</a:t>
            </a:fld>
            <a:endParaRPr lang="en-US" dirty="0"/>
          </a:p>
        </p:txBody>
      </p:sp>
    </p:spTree>
    <p:extLst>
      <p:ext uri="{BB962C8B-B14F-4D97-AF65-F5344CB8AC3E}">
        <p14:creationId xmlns:p14="http://schemas.microsoft.com/office/powerpoint/2010/main" val="2736401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5</a:t>
            </a:fld>
            <a:endParaRPr lang="en-US" dirty="0"/>
          </a:p>
        </p:txBody>
      </p:sp>
    </p:spTree>
    <p:extLst>
      <p:ext uri="{BB962C8B-B14F-4D97-AF65-F5344CB8AC3E}">
        <p14:creationId xmlns:p14="http://schemas.microsoft.com/office/powerpoint/2010/main" val="13504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6</a:t>
            </a:fld>
            <a:endParaRPr lang="en-US" dirty="0"/>
          </a:p>
        </p:txBody>
      </p:sp>
    </p:spTree>
    <p:extLst>
      <p:ext uri="{BB962C8B-B14F-4D97-AF65-F5344CB8AC3E}">
        <p14:creationId xmlns:p14="http://schemas.microsoft.com/office/powerpoint/2010/main" val="2110515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7</a:t>
            </a:fld>
            <a:endParaRPr lang="en-US" dirty="0"/>
          </a:p>
        </p:txBody>
      </p:sp>
    </p:spTree>
    <p:extLst>
      <p:ext uri="{BB962C8B-B14F-4D97-AF65-F5344CB8AC3E}">
        <p14:creationId xmlns:p14="http://schemas.microsoft.com/office/powerpoint/2010/main" val="3449110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8</a:t>
            </a:fld>
            <a:endParaRPr lang="en-US" dirty="0"/>
          </a:p>
        </p:txBody>
      </p:sp>
    </p:spTree>
    <p:extLst>
      <p:ext uri="{BB962C8B-B14F-4D97-AF65-F5344CB8AC3E}">
        <p14:creationId xmlns:p14="http://schemas.microsoft.com/office/powerpoint/2010/main" val="534087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9</a:t>
            </a:fld>
            <a:endParaRPr lang="en-US" dirty="0"/>
          </a:p>
        </p:txBody>
      </p:sp>
    </p:spTree>
    <p:extLst>
      <p:ext uri="{BB962C8B-B14F-4D97-AF65-F5344CB8AC3E}">
        <p14:creationId xmlns:p14="http://schemas.microsoft.com/office/powerpoint/2010/main" val="27898635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dirty="0"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dirty="0"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dirty="0" smtClean="0"/>
              <a:t>Bild durch Klicken auf Symbol hinzufügen</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dirty="0" smtClean="0"/>
              <a:t>Bild durch Klicken auf Symbol hinzufügen</a:t>
            </a:r>
            <a:endParaRPr lang="en-GB" dirty="0"/>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Plc,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Plc,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6207551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2"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package" Target="../embeddings/Microsoft_Excel-Arbeitsblatt1.xlsx"/><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Excel-Arbeitsblatt2.xlsx"/><Relationship Id="rId3" Type="http://schemas.openxmlformats.org/officeDocument/2006/relationships/tags" Target="../tags/tag9.xml"/><Relationship Id="rId7" Type="http://schemas.openxmlformats.org/officeDocument/2006/relationships/oleObject" Target="../embeddings/oleObject2.bin"/><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slideLayout" Target="../slideLayouts/slideLayout13.xml"/><Relationship Id="rId9" Type="http://schemas.openxmlformats.org/officeDocument/2006/relationships/image" Target="../media/image5.w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9.png"/><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1.png"/><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3.png"/><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5.png"/><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17.png"/><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19.png"/><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21.png"/><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23.png"/><Relationship Id="rId4" Type="http://schemas.openxmlformats.org/officeDocument/2006/relationships/image" Target="../media/image22.e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25.png"/><Relationship Id="rId4" Type="http://schemas.openxmlformats.org/officeDocument/2006/relationships/image" Target="../media/image2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27.png"/><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29.png"/><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31.png"/><Relationship Id="rId4" Type="http://schemas.openxmlformats.org/officeDocument/2006/relationships/image" Target="../media/image30.em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33.png"/><Relationship Id="rId4" Type="http://schemas.openxmlformats.org/officeDocument/2006/relationships/image" Target="../media/image32.e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35.png"/><Relationship Id="rId4" Type="http://schemas.openxmlformats.org/officeDocument/2006/relationships/image" Target="../media/image34.e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37.png"/><Relationship Id="rId4" Type="http://schemas.openxmlformats.org/officeDocument/2006/relationships/image" Target="../media/image36.em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39.png"/><Relationship Id="rId4" Type="http://schemas.openxmlformats.org/officeDocument/2006/relationships/image" Target="../media/image38.em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41.png"/><Relationship Id="rId4" Type="http://schemas.openxmlformats.org/officeDocument/2006/relationships/image" Target="../media/image40.emf"/></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43.png"/><Relationship Id="rId4" Type="http://schemas.openxmlformats.org/officeDocument/2006/relationships/image" Target="../media/image42.emf"/></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45.png"/><Relationship Id="rId4" Type="http://schemas.openxmlformats.org/officeDocument/2006/relationships/image" Target="../media/image44.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47.png"/><Relationship Id="rId4" Type="http://schemas.openxmlformats.org/officeDocument/2006/relationships/image" Target="../media/image46.e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image" Target="../media/image49.png"/><Relationship Id="rId4" Type="http://schemas.openxmlformats.org/officeDocument/2006/relationships/image" Target="../media/image48.emf"/></Relationships>
</file>

<file path=ppt/slides/_rels/slide32.xml.rels><?xml version="1.0" encoding="UTF-8" standalone="yes"?>
<Relationships xmlns="http://schemas.openxmlformats.org/package/2006/relationships"><Relationship Id="rId8" Type="http://schemas.openxmlformats.org/officeDocument/2006/relationships/package" Target="../embeddings/Microsoft_Excel-Arbeitsblatt3.xlsx"/><Relationship Id="rId3" Type="http://schemas.openxmlformats.org/officeDocument/2006/relationships/tags" Target="../tags/tag53.xml"/><Relationship Id="rId7" Type="http://schemas.openxmlformats.org/officeDocument/2006/relationships/oleObject" Target="../embeddings/oleObject3.bin"/><Relationship Id="rId2" Type="http://schemas.openxmlformats.org/officeDocument/2006/relationships/tags" Target="../tags/tag52.xml"/><Relationship Id="rId1" Type="http://schemas.openxmlformats.org/officeDocument/2006/relationships/vmlDrawing" Target="../drawings/vmlDrawing3.vml"/><Relationship Id="rId6" Type="http://schemas.openxmlformats.org/officeDocument/2006/relationships/image" Target="../media/image51.png"/><Relationship Id="rId5" Type="http://schemas.openxmlformats.org/officeDocument/2006/relationships/image" Target="../media/image50.emf"/><Relationship Id="rId4" Type="http://schemas.openxmlformats.org/officeDocument/2006/relationships/slideLayout" Target="../slideLayouts/slideLayout13.xml"/><Relationship Id="rId9" Type="http://schemas.openxmlformats.org/officeDocument/2006/relationships/image" Target="../media/image5.w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5.xml"/><Relationship Id="rId1" Type="http://schemas.openxmlformats.org/officeDocument/2006/relationships/tags" Target="../tags/tag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15200" y="1346400"/>
            <a:ext cx="6833550" cy="3510000"/>
          </a:xfrm>
        </p:spPr>
        <p:txBody>
          <a:bodyPr/>
          <a:lstStyle/>
          <a:p>
            <a:r>
              <a:rPr lang="en-US" sz="10000" dirty="0" smtClean="0"/>
              <a:t>Workbook</a:t>
            </a:r>
            <a:br>
              <a:rPr lang="en-US" sz="10000" dirty="0" smtClean="0"/>
            </a:br>
            <a:r>
              <a:rPr lang="en-US" sz="10000" dirty="0" smtClean="0"/>
              <a:t>Data Room</a:t>
            </a:r>
            <a:endParaRPr lang="en-US" sz="10000" dirty="0"/>
          </a:p>
        </p:txBody>
      </p:sp>
      <p:sp>
        <p:nvSpPr>
          <p:cNvPr id="5" name="Subtitle 4"/>
          <p:cNvSpPr>
            <a:spLocks noGrp="1"/>
          </p:cNvSpPr>
          <p:nvPr>
            <p:ph type="body" sz="quarter" idx="11"/>
          </p:nvPr>
        </p:nvSpPr>
        <p:spPr/>
        <p:txBody>
          <a:bodyPr/>
          <a:lstStyle/>
          <a:p>
            <a:r>
              <a:rPr lang="en-US" dirty="0" smtClean="0"/>
              <a:t>Internal Use Only</a:t>
            </a:r>
          </a:p>
          <a:p>
            <a:endParaRPr lang="en-US" dirty="0" smtClean="0"/>
          </a:p>
          <a:p>
            <a:pPr lvl="1"/>
            <a:r>
              <a:rPr lang="en-US" dirty="0" smtClean="0"/>
              <a:t>April 2017</a:t>
            </a:r>
            <a:endParaRPr lang="en-US"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2" name="Objekt 1"/>
          <p:cNvGraphicFramePr>
            <a:graphicFrameLocks noChangeAspect="1"/>
          </p:cNvGraphicFramePr>
          <p:nvPr>
            <p:extLst>
              <p:ext uri="{D42A27DB-BD31-4B8C-83A1-F6EECF244321}">
                <p14:modId xmlns:p14="http://schemas.microsoft.com/office/powerpoint/2010/main" val="4058256616"/>
              </p:ext>
            </p:extLst>
          </p:nvPr>
        </p:nvGraphicFramePr>
        <p:xfrm>
          <a:off x="-1128713" y="5916856"/>
          <a:ext cx="914400" cy="771525"/>
        </p:xfrm>
        <a:graphic>
          <a:graphicData uri="http://schemas.openxmlformats.org/presentationml/2006/ole">
            <mc:AlternateContent xmlns:mc="http://schemas.openxmlformats.org/markup-compatibility/2006">
              <mc:Choice xmlns:v="urn:schemas-microsoft-com:vml" Requires="v">
                <p:oleObj spid="_x0000_s1036" name="Arbeitsblatt" showAsIcon="1" r:id="rId5" imgW="914400" imgH="771480" progId="Excel.Sheet.12">
                  <p:embed/>
                </p:oleObj>
              </mc:Choice>
              <mc:Fallback>
                <p:oleObj name="Arbeitsblatt" showAsIcon="1" r:id="rId5" imgW="914400" imgH="771480" progId="Excel.Sheet.12">
                  <p:embed/>
                  <p:pic>
                    <p:nvPicPr>
                      <p:cNvPr id="0" name=""/>
                      <p:cNvPicPr/>
                      <p:nvPr/>
                    </p:nvPicPr>
                    <p:blipFill>
                      <a:blip r:embed="rId6"/>
                      <a:stretch>
                        <a:fillRect/>
                      </a:stretch>
                    </p:blipFill>
                    <p:spPr>
                      <a:xfrm>
                        <a:off x="-1128713" y="591685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1. Business overview and strategy</a:t>
            </a:r>
            <a:endParaRPr lang="en-US" dirty="0"/>
          </a:p>
        </p:txBody>
      </p:sp>
      <p:pic>
        <p:nvPicPr>
          <p:cNvPr id="6" name="Grafik 5"/>
          <p:cNvPicPr>
            <a:picLocks noChangeAspect="1"/>
          </p:cNvPicPr>
          <p:nvPr>
            <p:custDataLst>
              <p:tags r:id="rId2"/>
            </p:custDataLst>
          </p:nvPr>
        </p:nvPicPr>
        <p:blipFill>
          <a:blip r:embed="rId5"/>
          <a:stretch>
            <a:fillRect/>
          </a:stretch>
        </p:blipFill>
        <p:spPr>
          <a:xfrm>
            <a:off x="485725" y="1422400"/>
            <a:ext cx="8934547" cy="3960734"/>
          </a:xfrm>
          <a:prstGeom prst="rect">
            <a:avLst/>
          </a:prstGeom>
        </p:spPr>
      </p:pic>
      <p:pic>
        <p:nvPicPr>
          <p:cNvPr id="11" name="Grafik 10"/>
          <p:cNvPicPr>
            <a:picLocks noChangeAspect="1"/>
          </p:cNvPicPr>
          <p:nvPr>
            <p:custDataLst>
              <p:tags r:id="rId3"/>
            </p:custDataLst>
          </p:nvPr>
        </p:nvPicPr>
        <p:blipFill>
          <a:blip r:embed="rId6"/>
          <a:stretch>
            <a:fillRect/>
          </a:stretch>
        </p:blipFill>
        <p:spPr>
          <a:xfrm>
            <a:off x="-2350477" y="1422400"/>
            <a:ext cx="1975275" cy="2219136"/>
          </a:xfrm>
          <a:prstGeom prst="rect">
            <a:avLst/>
          </a:prstGeom>
        </p:spPr>
      </p:pic>
      <p:graphicFrame>
        <p:nvGraphicFramePr>
          <p:cNvPr id="18" name="Objekt 17"/>
          <p:cNvGraphicFramePr>
            <a:graphicFrameLocks noChangeAspect="1"/>
          </p:cNvGraphicFramePr>
          <p:nvPr>
            <p:extLst>
              <p:ext uri="{D42A27DB-BD31-4B8C-83A1-F6EECF244321}">
                <p14:modId xmlns:p14="http://schemas.microsoft.com/office/powerpoint/2010/main" val="1901385971"/>
              </p:ext>
            </p:extLst>
          </p:nvPr>
        </p:nvGraphicFramePr>
        <p:xfrm>
          <a:off x="-1458913" y="650875"/>
          <a:ext cx="914400" cy="771525"/>
        </p:xfrm>
        <a:graphic>
          <a:graphicData uri="http://schemas.openxmlformats.org/presentationml/2006/ole">
            <mc:AlternateContent xmlns:mc="http://schemas.openxmlformats.org/markup-compatibility/2006">
              <mc:Choice xmlns:v="urn:schemas-microsoft-com:vml" Requires="v">
                <p:oleObj spid="_x0000_s2060" name="Arbeitsblatt" showAsIcon="1" r:id="rId8" imgW="914400" imgH="771480" progId="Excel.Sheet.12">
                  <p:embed/>
                </p:oleObj>
              </mc:Choice>
              <mc:Fallback>
                <p:oleObj name="Arbeitsblatt" showAsIcon="1" r:id="rId8" imgW="914400" imgH="771480" progId="Excel.Sheet.12">
                  <p:embed/>
                  <p:pic>
                    <p:nvPicPr>
                      <p:cNvPr id="0" name=""/>
                      <p:cNvPicPr/>
                      <p:nvPr/>
                    </p:nvPicPr>
                    <p:blipFill>
                      <a:blip r:embed="rId9"/>
                      <a:stretch>
                        <a:fillRect/>
                      </a:stretch>
                    </p:blipFill>
                    <p:spPr>
                      <a:xfrm>
                        <a:off x="-1458913" y="65087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975538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2. Legal (1/2)</a:t>
            </a:r>
            <a:endParaRPr lang="en-US" dirty="0"/>
          </a:p>
        </p:txBody>
      </p:sp>
      <p:pic>
        <p:nvPicPr>
          <p:cNvPr id="5" name="Grafik 4"/>
          <p:cNvPicPr>
            <a:picLocks noChangeAspect="1"/>
          </p:cNvPicPr>
          <p:nvPr>
            <p:custDataLst>
              <p:tags r:id="rId1"/>
            </p:custDataLst>
          </p:nvPr>
        </p:nvPicPr>
        <p:blipFill>
          <a:blip r:embed="rId4"/>
          <a:stretch>
            <a:fillRect/>
          </a:stretch>
        </p:blipFill>
        <p:spPr>
          <a:xfrm>
            <a:off x="485725" y="1422400"/>
            <a:ext cx="8934547" cy="2023800"/>
          </a:xfrm>
          <a:prstGeom prst="rect">
            <a:avLst/>
          </a:prstGeom>
        </p:spPr>
      </p:pic>
      <p:pic>
        <p:nvPicPr>
          <p:cNvPr id="16" name="Grafik 15"/>
          <p:cNvPicPr>
            <a:picLocks noChangeAspect="1"/>
          </p:cNvPicPr>
          <p:nvPr>
            <p:custDataLst>
              <p:tags r:id="rId2"/>
            </p:custDataLst>
          </p:nvPr>
        </p:nvPicPr>
        <p:blipFill>
          <a:blip r:embed="rId5"/>
          <a:stretch>
            <a:fillRect/>
          </a:stretch>
        </p:blipFill>
        <p:spPr>
          <a:xfrm>
            <a:off x="-2383239" y="1175175"/>
            <a:ext cx="1975275" cy="2225233"/>
          </a:xfrm>
          <a:prstGeom prst="rect">
            <a:avLst/>
          </a:prstGeom>
        </p:spPr>
      </p:pic>
    </p:spTree>
    <p:extLst>
      <p:ext uri="{BB962C8B-B14F-4D97-AF65-F5344CB8AC3E}">
        <p14:creationId xmlns:p14="http://schemas.microsoft.com/office/powerpoint/2010/main" val="13982807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2. Legal (2/2)</a:t>
            </a:r>
            <a:endParaRPr lang="en-US" dirty="0"/>
          </a:p>
        </p:txBody>
      </p:sp>
      <p:pic>
        <p:nvPicPr>
          <p:cNvPr id="5" name="Grafik 4"/>
          <p:cNvPicPr>
            <a:picLocks noChangeAspect="1"/>
          </p:cNvPicPr>
          <p:nvPr>
            <p:custDataLst>
              <p:tags r:id="rId1"/>
            </p:custDataLst>
          </p:nvPr>
        </p:nvPicPr>
        <p:blipFill>
          <a:blip r:embed="rId4"/>
          <a:stretch>
            <a:fillRect/>
          </a:stretch>
        </p:blipFill>
        <p:spPr>
          <a:xfrm>
            <a:off x="485725" y="1422400"/>
            <a:ext cx="8934547" cy="3954638"/>
          </a:xfrm>
          <a:prstGeom prst="rect">
            <a:avLst/>
          </a:prstGeom>
        </p:spPr>
      </p:pic>
      <p:pic>
        <p:nvPicPr>
          <p:cNvPr id="15" name="Grafik 14"/>
          <p:cNvPicPr>
            <a:picLocks noChangeAspect="1"/>
          </p:cNvPicPr>
          <p:nvPr>
            <p:custDataLst>
              <p:tags r:id="rId2"/>
            </p:custDataLst>
          </p:nvPr>
        </p:nvPicPr>
        <p:blipFill>
          <a:blip r:embed="rId5"/>
          <a:stretch>
            <a:fillRect/>
          </a:stretch>
        </p:blipFill>
        <p:spPr>
          <a:xfrm>
            <a:off x="-2379684" y="1422400"/>
            <a:ext cx="1975275" cy="2225233"/>
          </a:xfrm>
          <a:prstGeom prst="rect">
            <a:avLst/>
          </a:prstGeom>
        </p:spPr>
      </p:pic>
    </p:spTree>
    <p:extLst>
      <p:ext uri="{BB962C8B-B14F-4D97-AF65-F5344CB8AC3E}">
        <p14:creationId xmlns:p14="http://schemas.microsoft.com/office/powerpoint/2010/main" val="40655295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3. Financial information (1/2) </a:t>
            </a:r>
            <a:endParaRPr lang="en-US" dirty="0"/>
          </a:p>
        </p:txBody>
      </p:sp>
      <p:pic>
        <p:nvPicPr>
          <p:cNvPr id="10" name="Grafik 9"/>
          <p:cNvPicPr>
            <a:picLocks noChangeAspect="1"/>
          </p:cNvPicPr>
          <p:nvPr>
            <p:custDataLst>
              <p:tags r:id="rId1"/>
            </p:custDataLst>
          </p:nvPr>
        </p:nvPicPr>
        <p:blipFill>
          <a:blip r:embed="rId4"/>
          <a:stretch>
            <a:fillRect/>
          </a:stretch>
        </p:blipFill>
        <p:spPr>
          <a:xfrm>
            <a:off x="485725" y="1422400"/>
            <a:ext cx="8934547" cy="4268571"/>
          </a:xfrm>
          <a:prstGeom prst="rect">
            <a:avLst/>
          </a:prstGeom>
        </p:spPr>
      </p:pic>
      <p:pic>
        <p:nvPicPr>
          <p:cNvPr id="17" name="Grafik 16"/>
          <p:cNvPicPr>
            <a:picLocks noChangeAspect="1"/>
          </p:cNvPicPr>
          <p:nvPr>
            <p:custDataLst>
              <p:tags r:id="rId2"/>
            </p:custDataLst>
          </p:nvPr>
        </p:nvPicPr>
        <p:blipFill>
          <a:blip r:embed="rId5"/>
          <a:stretch>
            <a:fillRect/>
          </a:stretch>
        </p:blipFill>
        <p:spPr>
          <a:xfrm>
            <a:off x="-2274526" y="1422400"/>
            <a:ext cx="1975275" cy="2225233"/>
          </a:xfrm>
          <a:prstGeom prst="rect">
            <a:avLst/>
          </a:prstGeom>
        </p:spPr>
      </p:pic>
    </p:spTree>
    <p:extLst>
      <p:ext uri="{BB962C8B-B14F-4D97-AF65-F5344CB8AC3E}">
        <p14:creationId xmlns:p14="http://schemas.microsoft.com/office/powerpoint/2010/main" val="41407825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3. Financial information (2/2) </a:t>
            </a:r>
            <a:endParaRPr lang="en-US" dirty="0"/>
          </a:p>
        </p:txBody>
      </p:sp>
      <p:pic>
        <p:nvPicPr>
          <p:cNvPr id="5" name="Grafik 4"/>
          <p:cNvPicPr>
            <a:picLocks noChangeAspect="1"/>
          </p:cNvPicPr>
          <p:nvPr>
            <p:custDataLst>
              <p:tags r:id="rId1"/>
            </p:custDataLst>
          </p:nvPr>
        </p:nvPicPr>
        <p:blipFill>
          <a:blip r:embed="rId4"/>
          <a:stretch>
            <a:fillRect/>
          </a:stretch>
        </p:blipFill>
        <p:spPr>
          <a:xfrm>
            <a:off x="485725" y="1422400"/>
            <a:ext cx="8934547" cy="4350864"/>
          </a:xfrm>
          <a:prstGeom prst="rect">
            <a:avLst/>
          </a:prstGeom>
        </p:spPr>
      </p:pic>
      <p:pic>
        <p:nvPicPr>
          <p:cNvPr id="20" name="Grafik 19"/>
          <p:cNvPicPr>
            <a:picLocks noChangeAspect="1"/>
          </p:cNvPicPr>
          <p:nvPr>
            <p:custDataLst>
              <p:tags r:id="rId2"/>
            </p:custDataLst>
          </p:nvPr>
        </p:nvPicPr>
        <p:blipFill>
          <a:blip r:embed="rId5"/>
          <a:stretch>
            <a:fillRect/>
          </a:stretch>
        </p:blipFill>
        <p:spPr>
          <a:xfrm>
            <a:off x="-2342099" y="1422400"/>
            <a:ext cx="1975275" cy="2219136"/>
          </a:xfrm>
          <a:prstGeom prst="rect">
            <a:avLst/>
          </a:prstGeom>
        </p:spPr>
      </p:pic>
    </p:spTree>
    <p:extLst>
      <p:ext uri="{BB962C8B-B14F-4D97-AF65-F5344CB8AC3E}">
        <p14:creationId xmlns:p14="http://schemas.microsoft.com/office/powerpoint/2010/main" val="8018447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4. Competitive position (1/2)</a:t>
            </a:r>
            <a:endParaRPr lang="en-US" dirty="0"/>
          </a:p>
        </p:txBody>
      </p:sp>
      <p:pic>
        <p:nvPicPr>
          <p:cNvPr id="6" name="Grafik 5"/>
          <p:cNvPicPr>
            <a:picLocks noChangeAspect="1"/>
          </p:cNvPicPr>
          <p:nvPr>
            <p:custDataLst>
              <p:tags r:id="rId1"/>
            </p:custDataLst>
          </p:nvPr>
        </p:nvPicPr>
        <p:blipFill>
          <a:blip r:embed="rId4"/>
          <a:stretch>
            <a:fillRect/>
          </a:stretch>
        </p:blipFill>
        <p:spPr>
          <a:xfrm>
            <a:off x="485725" y="1422400"/>
            <a:ext cx="8934547" cy="2717195"/>
          </a:xfrm>
          <a:prstGeom prst="rect">
            <a:avLst/>
          </a:prstGeom>
        </p:spPr>
      </p:pic>
      <p:pic>
        <p:nvPicPr>
          <p:cNvPr id="18" name="Grafik 17"/>
          <p:cNvPicPr>
            <a:picLocks noChangeAspect="1"/>
          </p:cNvPicPr>
          <p:nvPr>
            <p:custDataLst>
              <p:tags r:id="rId2"/>
            </p:custDataLst>
          </p:nvPr>
        </p:nvPicPr>
        <p:blipFill>
          <a:blip r:embed="rId5"/>
          <a:stretch>
            <a:fillRect/>
          </a:stretch>
        </p:blipFill>
        <p:spPr>
          <a:xfrm>
            <a:off x="-2326733" y="1422400"/>
            <a:ext cx="1975275" cy="2225233"/>
          </a:xfrm>
          <a:prstGeom prst="rect">
            <a:avLst/>
          </a:prstGeom>
        </p:spPr>
      </p:pic>
    </p:spTree>
    <p:extLst>
      <p:ext uri="{BB962C8B-B14F-4D97-AF65-F5344CB8AC3E}">
        <p14:creationId xmlns:p14="http://schemas.microsoft.com/office/powerpoint/2010/main" val="39336318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4. Competitive position (2/2)</a:t>
            </a:r>
            <a:endParaRPr lang="en-US" dirty="0"/>
          </a:p>
        </p:txBody>
      </p:sp>
      <p:pic>
        <p:nvPicPr>
          <p:cNvPr id="5" name="Grafik 4"/>
          <p:cNvPicPr>
            <a:picLocks noChangeAspect="1"/>
          </p:cNvPicPr>
          <p:nvPr>
            <p:custDataLst>
              <p:tags r:id="rId1"/>
            </p:custDataLst>
          </p:nvPr>
        </p:nvPicPr>
        <p:blipFill>
          <a:blip r:embed="rId4"/>
          <a:stretch>
            <a:fillRect/>
          </a:stretch>
        </p:blipFill>
        <p:spPr>
          <a:xfrm>
            <a:off x="485725" y="1422400"/>
            <a:ext cx="8934547" cy="4239616"/>
          </a:xfrm>
          <a:prstGeom prst="rect">
            <a:avLst/>
          </a:prstGeom>
        </p:spPr>
      </p:pic>
      <p:pic>
        <p:nvPicPr>
          <p:cNvPr id="20" name="Grafik 19"/>
          <p:cNvPicPr>
            <a:picLocks noChangeAspect="1"/>
          </p:cNvPicPr>
          <p:nvPr>
            <p:custDataLst>
              <p:tags r:id="rId2"/>
            </p:custDataLst>
          </p:nvPr>
        </p:nvPicPr>
        <p:blipFill>
          <a:blip r:embed="rId5"/>
          <a:stretch>
            <a:fillRect/>
          </a:stretch>
        </p:blipFill>
        <p:spPr>
          <a:xfrm>
            <a:off x="-2486332" y="1422400"/>
            <a:ext cx="1975275" cy="2219136"/>
          </a:xfrm>
          <a:prstGeom prst="rect">
            <a:avLst/>
          </a:prstGeom>
        </p:spPr>
      </p:pic>
    </p:spTree>
    <p:extLst>
      <p:ext uri="{BB962C8B-B14F-4D97-AF65-F5344CB8AC3E}">
        <p14:creationId xmlns:p14="http://schemas.microsoft.com/office/powerpoint/2010/main" val="1578431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5. Costumer relationships (1/2)</a:t>
            </a:r>
            <a:endParaRPr lang="en-US" dirty="0"/>
          </a:p>
        </p:txBody>
      </p:sp>
      <p:pic>
        <p:nvPicPr>
          <p:cNvPr id="6" name="Grafik 5"/>
          <p:cNvPicPr>
            <a:picLocks noChangeAspect="1"/>
          </p:cNvPicPr>
          <p:nvPr>
            <p:custDataLst>
              <p:tags r:id="rId1"/>
            </p:custDataLst>
          </p:nvPr>
        </p:nvPicPr>
        <p:blipFill>
          <a:blip r:embed="rId4"/>
          <a:stretch>
            <a:fillRect/>
          </a:stretch>
        </p:blipFill>
        <p:spPr>
          <a:xfrm>
            <a:off x="485725" y="1422400"/>
            <a:ext cx="8934547" cy="4637366"/>
          </a:xfrm>
          <a:prstGeom prst="rect">
            <a:avLst/>
          </a:prstGeom>
        </p:spPr>
      </p:pic>
      <p:pic>
        <p:nvPicPr>
          <p:cNvPr id="16" name="Grafik 15"/>
          <p:cNvPicPr>
            <a:picLocks noChangeAspect="1"/>
          </p:cNvPicPr>
          <p:nvPr>
            <p:custDataLst>
              <p:tags r:id="rId2"/>
            </p:custDataLst>
          </p:nvPr>
        </p:nvPicPr>
        <p:blipFill>
          <a:blip r:embed="rId5"/>
          <a:stretch>
            <a:fillRect/>
          </a:stretch>
        </p:blipFill>
        <p:spPr>
          <a:xfrm>
            <a:off x="-2478800" y="1422400"/>
            <a:ext cx="1975275" cy="2225233"/>
          </a:xfrm>
          <a:prstGeom prst="rect">
            <a:avLst/>
          </a:prstGeom>
        </p:spPr>
      </p:pic>
    </p:spTree>
    <p:extLst>
      <p:ext uri="{BB962C8B-B14F-4D97-AF65-F5344CB8AC3E}">
        <p14:creationId xmlns:p14="http://schemas.microsoft.com/office/powerpoint/2010/main" val="3263973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5. Costumer relationships (2/2)</a:t>
            </a:r>
            <a:endParaRPr lang="en-US" dirty="0"/>
          </a:p>
        </p:txBody>
      </p:sp>
      <p:pic>
        <p:nvPicPr>
          <p:cNvPr id="11" name="Grafik 10"/>
          <p:cNvPicPr>
            <a:picLocks noChangeAspect="1"/>
          </p:cNvPicPr>
          <p:nvPr>
            <p:custDataLst>
              <p:tags r:id="rId1"/>
            </p:custDataLst>
          </p:nvPr>
        </p:nvPicPr>
        <p:blipFill>
          <a:blip r:embed="rId4"/>
          <a:stretch>
            <a:fillRect/>
          </a:stretch>
        </p:blipFill>
        <p:spPr>
          <a:xfrm>
            <a:off x="485725" y="1422400"/>
            <a:ext cx="8934547" cy="3520314"/>
          </a:xfrm>
          <a:prstGeom prst="rect">
            <a:avLst/>
          </a:prstGeom>
        </p:spPr>
      </p:pic>
      <p:pic>
        <p:nvPicPr>
          <p:cNvPr id="26" name="Grafik 25"/>
          <p:cNvPicPr>
            <a:picLocks noChangeAspect="1"/>
          </p:cNvPicPr>
          <p:nvPr>
            <p:custDataLst>
              <p:tags r:id="rId2"/>
            </p:custDataLst>
          </p:nvPr>
        </p:nvPicPr>
        <p:blipFill>
          <a:blip r:embed="rId5"/>
          <a:stretch>
            <a:fillRect/>
          </a:stretch>
        </p:blipFill>
        <p:spPr>
          <a:xfrm>
            <a:off x="-2304855" y="1422400"/>
            <a:ext cx="1975275" cy="2225233"/>
          </a:xfrm>
          <a:prstGeom prst="rect">
            <a:avLst/>
          </a:prstGeom>
        </p:spPr>
      </p:pic>
    </p:spTree>
    <p:extLst>
      <p:ext uri="{BB962C8B-B14F-4D97-AF65-F5344CB8AC3E}">
        <p14:creationId xmlns:p14="http://schemas.microsoft.com/office/powerpoint/2010/main" val="6372272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6. Debt financing</a:t>
            </a:r>
            <a:endParaRPr lang="en-US" dirty="0"/>
          </a:p>
        </p:txBody>
      </p:sp>
      <p:pic>
        <p:nvPicPr>
          <p:cNvPr id="5" name="Grafik 4"/>
          <p:cNvPicPr>
            <a:picLocks noChangeAspect="1"/>
          </p:cNvPicPr>
          <p:nvPr>
            <p:custDataLst>
              <p:tags r:id="rId1"/>
            </p:custDataLst>
          </p:nvPr>
        </p:nvPicPr>
        <p:blipFill>
          <a:blip r:embed="rId4"/>
          <a:stretch>
            <a:fillRect/>
          </a:stretch>
        </p:blipFill>
        <p:spPr>
          <a:xfrm>
            <a:off x="485725" y="1422400"/>
            <a:ext cx="8934547" cy="2540417"/>
          </a:xfrm>
          <a:prstGeom prst="rect">
            <a:avLst/>
          </a:prstGeom>
        </p:spPr>
      </p:pic>
      <p:pic>
        <p:nvPicPr>
          <p:cNvPr id="16" name="Grafik 15"/>
          <p:cNvPicPr>
            <a:picLocks noChangeAspect="1"/>
          </p:cNvPicPr>
          <p:nvPr>
            <p:custDataLst>
              <p:tags r:id="rId2"/>
            </p:custDataLst>
          </p:nvPr>
        </p:nvPicPr>
        <p:blipFill>
          <a:blip r:embed="rId5"/>
          <a:stretch>
            <a:fillRect/>
          </a:stretch>
        </p:blipFill>
        <p:spPr>
          <a:xfrm>
            <a:off x="-2478800" y="1422400"/>
            <a:ext cx="1975275" cy="2225233"/>
          </a:xfrm>
          <a:prstGeom prst="rect">
            <a:avLst/>
          </a:prstGeom>
        </p:spPr>
      </p:pic>
    </p:spTree>
    <p:extLst>
      <p:ext uri="{BB962C8B-B14F-4D97-AF65-F5344CB8AC3E}">
        <p14:creationId xmlns:p14="http://schemas.microsoft.com/office/powerpoint/2010/main" val="37411212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dirty="0" smtClean="0"/>
              <a:t>Disclaimer</a:t>
            </a:r>
            <a:endParaRPr lang="en-US" sz="3600" dirty="0"/>
          </a:p>
        </p:txBody>
      </p:sp>
    </p:spTree>
    <p:extLst>
      <p:ext uri="{BB962C8B-B14F-4D97-AF65-F5344CB8AC3E}">
        <p14:creationId xmlns:p14="http://schemas.microsoft.com/office/powerpoint/2010/main" val="39105920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7. Human resources (1/2)</a:t>
            </a:r>
            <a:endParaRPr lang="en-US" dirty="0"/>
          </a:p>
        </p:txBody>
      </p:sp>
      <p:pic>
        <p:nvPicPr>
          <p:cNvPr id="10" name="Grafik 9"/>
          <p:cNvPicPr>
            <a:picLocks noChangeAspect="1"/>
          </p:cNvPicPr>
          <p:nvPr>
            <p:custDataLst>
              <p:tags r:id="rId1"/>
            </p:custDataLst>
          </p:nvPr>
        </p:nvPicPr>
        <p:blipFill>
          <a:blip r:embed="rId4"/>
          <a:stretch>
            <a:fillRect/>
          </a:stretch>
        </p:blipFill>
        <p:spPr>
          <a:xfrm>
            <a:off x="485725" y="1422400"/>
            <a:ext cx="8934547" cy="4812620"/>
          </a:xfrm>
          <a:prstGeom prst="rect">
            <a:avLst/>
          </a:prstGeom>
        </p:spPr>
      </p:pic>
      <p:pic>
        <p:nvPicPr>
          <p:cNvPr id="25" name="Grafik 24"/>
          <p:cNvPicPr>
            <a:picLocks noChangeAspect="1"/>
          </p:cNvPicPr>
          <p:nvPr>
            <p:custDataLst>
              <p:tags r:id="rId2"/>
            </p:custDataLst>
          </p:nvPr>
        </p:nvPicPr>
        <p:blipFill>
          <a:blip r:embed="rId5"/>
          <a:stretch>
            <a:fillRect/>
          </a:stretch>
        </p:blipFill>
        <p:spPr>
          <a:xfrm>
            <a:off x="-2513767" y="1422400"/>
            <a:ext cx="1975275" cy="2225233"/>
          </a:xfrm>
          <a:prstGeom prst="rect">
            <a:avLst/>
          </a:prstGeom>
        </p:spPr>
      </p:pic>
    </p:spTree>
    <p:extLst>
      <p:ext uri="{BB962C8B-B14F-4D97-AF65-F5344CB8AC3E}">
        <p14:creationId xmlns:p14="http://schemas.microsoft.com/office/powerpoint/2010/main" val="886491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7. Human resources (2/2)</a:t>
            </a:r>
            <a:endParaRPr lang="en-US" dirty="0"/>
          </a:p>
        </p:txBody>
      </p:sp>
      <p:pic>
        <p:nvPicPr>
          <p:cNvPr id="5" name="Grafik 4"/>
          <p:cNvPicPr>
            <a:picLocks noChangeAspect="1"/>
          </p:cNvPicPr>
          <p:nvPr>
            <p:custDataLst>
              <p:tags r:id="rId1"/>
            </p:custDataLst>
          </p:nvPr>
        </p:nvPicPr>
        <p:blipFill>
          <a:blip r:embed="rId4"/>
          <a:stretch>
            <a:fillRect/>
          </a:stretch>
        </p:blipFill>
        <p:spPr>
          <a:xfrm>
            <a:off x="485725" y="1422400"/>
            <a:ext cx="8934547" cy="4785189"/>
          </a:xfrm>
          <a:prstGeom prst="rect">
            <a:avLst/>
          </a:prstGeom>
        </p:spPr>
      </p:pic>
      <p:pic>
        <p:nvPicPr>
          <p:cNvPr id="20" name="Grafik 19"/>
          <p:cNvPicPr>
            <a:picLocks noChangeAspect="1"/>
          </p:cNvPicPr>
          <p:nvPr>
            <p:custDataLst>
              <p:tags r:id="rId2"/>
            </p:custDataLst>
          </p:nvPr>
        </p:nvPicPr>
        <p:blipFill>
          <a:blip r:embed="rId5"/>
          <a:stretch>
            <a:fillRect/>
          </a:stretch>
        </p:blipFill>
        <p:spPr>
          <a:xfrm>
            <a:off x="-2478800" y="1422400"/>
            <a:ext cx="1975275" cy="2225233"/>
          </a:xfrm>
          <a:prstGeom prst="rect">
            <a:avLst/>
          </a:prstGeom>
        </p:spPr>
      </p:pic>
    </p:spTree>
    <p:extLst>
      <p:ext uri="{BB962C8B-B14F-4D97-AF65-F5344CB8AC3E}">
        <p14:creationId xmlns:p14="http://schemas.microsoft.com/office/powerpoint/2010/main" val="26952991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8. Supplier relationships</a:t>
            </a:r>
            <a:endParaRPr lang="en-US" dirty="0"/>
          </a:p>
        </p:txBody>
      </p:sp>
      <p:pic>
        <p:nvPicPr>
          <p:cNvPr id="5" name="Grafik 4"/>
          <p:cNvPicPr>
            <a:picLocks noChangeAspect="1"/>
          </p:cNvPicPr>
          <p:nvPr>
            <p:custDataLst>
              <p:tags r:id="rId1"/>
            </p:custDataLst>
          </p:nvPr>
        </p:nvPicPr>
        <p:blipFill>
          <a:blip r:embed="rId4"/>
          <a:stretch>
            <a:fillRect/>
          </a:stretch>
        </p:blipFill>
        <p:spPr>
          <a:xfrm>
            <a:off x="485725" y="1422400"/>
            <a:ext cx="8934547" cy="4111605"/>
          </a:xfrm>
          <a:prstGeom prst="rect">
            <a:avLst/>
          </a:prstGeom>
        </p:spPr>
      </p:pic>
      <p:pic>
        <p:nvPicPr>
          <p:cNvPr id="20" name="Grafik 19"/>
          <p:cNvPicPr>
            <a:picLocks noChangeAspect="1"/>
          </p:cNvPicPr>
          <p:nvPr>
            <p:custDataLst>
              <p:tags r:id="rId2"/>
            </p:custDataLst>
          </p:nvPr>
        </p:nvPicPr>
        <p:blipFill>
          <a:blip r:embed="rId5"/>
          <a:stretch>
            <a:fillRect/>
          </a:stretch>
        </p:blipFill>
        <p:spPr>
          <a:xfrm>
            <a:off x="-2158959" y="1422400"/>
            <a:ext cx="1975275" cy="2225233"/>
          </a:xfrm>
          <a:prstGeom prst="rect">
            <a:avLst/>
          </a:prstGeom>
        </p:spPr>
      </p:pic>
    </p:spTree>
    <p:extLst>
      <p:ext uri="{BB962C8B-B14F-4D97-AF65-F5344CB8AC3E}">
        <p14:creationId xmlns:p14="http://schemas.microsoft.com/office/powerpoint/2010/main" val="26377138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8. Production and distribution (1/2)</a:t>
            </a:r>
            <a:endParaRPr lang="en-US" dirty="0"/>
          </a:p>
        </p:txBody>
      </p:sp>
      <p:pic>
        <p:nvPicPr>
          <p:cNvPr id="11" name="Grafik 10"/>
          <p:cNvPicPr>
            <a:picLocks noChangeAspect="1"/>
          </p:cNvPicPr>
          <p:nvPr>
            <p:custDataLst>
              <p:tags r:id="rId1"/>
            </p:custDataLst>
          </p:nvPr>
        </p:nvPicPr>
        <p:blipFill>
          <a:blip r:embed="rId4"/>
          <a:stretch>
            <a:fillRect/>
          </a:stretch>
        </p:blipFill>
        <p:spPr>
          <a:xfrm>
            <a:off x="485725" y="1422400"/>
            <a:ext cx="8934547" cy="3814435"/>
          </a:xfrm>
          <a:prstGeom prst="rect">
            <a:avLst/>
          </a:prstGeom>
        </p:spPr>
      </p:pic>
      <p:pic>
        <p:nvPicPr>
          <p:cNvPr id="26" name="Grafik 25"/>
          <p:cNvPicPr>
            <a:picLocks noChangeAspect="1"/>
          </p:cNvPicPr>
          <p:nvPr>
            <p:custDataLst>
              <p:tags r:id="rId2"/>
            </p:custDataLst>
          </p:nvPr>
        </p:nvPicPr>
        <p:blipFill>
          <a:blip r:embed="rId5"/>
          <a:stretch>
            <a:fillRect/>
          </a:stretch>
        </p:blipFill>
        <p:spPr>
          <a:xfrm>
            <a:off x="-2301333" y="1422400"/>
            <a:ext cx="1975275" cy="2225233"/>
          </a:xfrm>
          <a:prstGeom prst="rect">
            <a:avLst/>
          </a:prstGeom>
        </p:spPr>
      </p:pic>
    </p:spTree>
    <p:extLst>
      <p:ext uri="{BB962C8B-B14F-4D97-AF65-F5344CB8AC3E}">
        <p14:creationId xmlns:p14="http://schemas.microsoft.com/office/powerpoint/2010/main" val="28073743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8. Production and distribution (2/2)</a:t>
            </a:r>
            <a:endParaRPr lang="en-US" dirty="0"/>
          </a:p>
        </p:txBody>
      </p:sp>
      <p:pic>
        <p:nvPicPr>
          <p:cNvPr id="12" name="Grafik 11"/>
          <p:cNvPicPr>
            <a:picLocks noChangeAspect="1"/>
          </p:cNvPicPr>
          <p:nvPr>
            <p:custDataLst>
              <p:tags r:id="rId1"/>
            </p:custDataLst>
          </p:nvPr>
        </p:nvPicPr>
        <p:blipFill>
          <a:blip r:embed="rId4"/>
          <a:stretch>
            <a:fillRect/>
          </a:stretch>
        </p:blipFill>
        <p:spPr>
          <a:xfrm>
            <a:off x="485725" y="1422400"/>
            <a:ext cx="8934547" cy="2929023"/>
          </a:xfrm>
          <a:prstGeom prst="rect">
            <a:avLst/>
          </a:prstGeom>
        </p:spPr>
      </p:pic>
      <p:pic>
        <p:nvPicPr>
          <p:cNvPr id="26" name="Grafik 25"/>
          <p:cNvPicPr>
            <a:picLocks noChangeAspect="1"/>
          </p:cNvPicPr>
          <p:nvPr>
            <p:custDataLst>
              <p:tags r:id="rId2"/>
            </p:custDataLst>
          </p:nvPr>
        </p:nvPicPr>
        <p:blipFill>
          <a:blip r:embed="rId5"/>
          <a:stretch>
            <a:fillRect/>
          </a:stretch>
        </p:blipFill>
        <p:spPr>
          <a:xfrm>
            <a:off x="-2483107" y="1422400"/>
            <a:ext cx="1975275" cy="2225233"/>
          </a:xfrm>
          <a:prstGeom prst="rect">
            <a:avLst/>
          </a:prstGeom>
        </p:spPr>
      </p:pic>
    </p:spTree>
    <p:extLst>
      <p:ext uri="{BB962C8B-B14F-4D97-AF65-F5344CB8AC3E}">
        <p14:creationId xmlns:p14="http://schemas.microsoft.com/office/powerpoint/2010/main" val="1422895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10. Environmental aspects </a:t>
            </a:r>
            <a:endParaRPr lang="en-US" dirty="0"/>
          </a:p>
        </p:txBody>
      </p:sp>
      <p:pic>
        <p:nvPicPr>
          <p:cNvPr id="11" name="Grafik 10"/>
          <p:cNvPicPr>
            <a:picLocks noChangeAspect="1"/>
          </p:cNvPicPr>
          <p:nvPr>
            <p:custDataLst>
              <p:tags r:id="rId1"/>
            </p:custDataLst>
          </p:nvPr>
        </p:nvPicPr>
        <p:blipFill>
          <a:blip r:embed="rId4"/>
          <a:stretch>
            <a:fillRect/>
          </a:stretch>
        </p:blipFill>
        <p:spPr>
          <a:xfrm>
            <a:off x="485725" y="1422400"/>
            <a:ext cx="8934547" cy="1331928"/>
          </a:xfrm>
          <a:prstGeom prst="rect">
            <a:avLst/>
          </a:prstGeom>
        </p:spPr>
      </p:pic>
      <p:pic>
        <p:nvPicPr>
          <p:cNvPr id="18" name="Grafik 17"/>
          <p:cNvPicPr>
            <a:picLocks noChangeAspect="1"/>
          </p:cNvPicPr>
          <p:nvPr>
            <p:custDataLst>
              <p:tags r:id="rId2"/>
            </p:custDataLst>
          </p:nvPr>
        </p:nvPicPr>
        <p:blipFill>
          <a:blip r:embed="rId5"/>
          <a:stretch>
            <a:fillRect/>
          </a:stretch>
        </p:blipFill>
        <p:spPr>
          <a:xfrm>
            <a:off x="-2217051" y="1422400"/>
            <a:ext cx="1975275" cy="2225233"/>
          </a:xfrm>
          <a:prstGeom prst="rect">
            <a:avLst/>
          </a:prstGeom>
        </p:spPr>
      </p:pic>
    </p:spTree>
    <p:extLst>
      <p:ext uri="{BB962C8B-B14F-4D97-AF65-F5344CB8AC3E}">
        <p14:creationId xmlns:p14="http://schemas.microsoft.com/office/powerpoint/2010/main" val="40734942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11. License</a:t>
            </a:r>
            <a:endParaRPr lang="en-US" dirty="0"/>
          </a:p>
        </p:txBody>
      </p:sp>
      <p:pic>
        <p:nvPicPr>
          <p:cNvPr id="5" name="Grafik 4"/>
          <p:cNvPicPr>
            <a:picLocks noChangeAspect="1"/>
          </p:cNvPicPr>
          <p:nvPr>
            <p:custDataLst>
              <p:tags r:id="rId1"/>
            </p:custDataLst>
          </p:nvPr>
        </p:nvPicPr>
        <p:blipFill>
          <a:blip r:embed="rId4"/>
          <a:stretch>
            <a:fillRect/>
          </a:stretch>
        </p:blipFill>
        <p:spPr>
          <a:xfrm>
            <a:off x="485725" y="1422400"/>
            <a:ext cx="8934547" cy="1353264"/>
          </a:xfrm>
          <a:prstGeom prst="rect">
            <a:avLst/>
          </a:prstGeom>
        </p:spPr>
      </p:pic>
      <p:pic>
        <p:nvPicPr>
          <p:cNvPr id="23" name="Grafik 22"/>
          <p:cNvPicPr>
            <a:picLocks noChangeAspect="1"/>
          </p:cNvPicPr>
          <p:nvPr>
            <p:custDataLst>
              <p:tags r:id="rId2"/>
            </p:custDataLst>
          </p:nvPr>
        </p:nvPicPr>
        <p:blipFill>
          <a:blip r:embed="rId5"/>
          <a:stretch>
            <a:fillRect/>
          </a:stretch>
        </p:blipFill>
        <p:spPr>
          <a:xfrm>
            <a:off x="-2198761" y="1422400"/>
            <a:ext cx="1975275" cy="2225233"/>
          </a:xfrm>
          <a:prstGeom prst="rect">
            <a:avLst/>
          </a:prstGeom>
        </p:spPr>
      </p:pic>
    </p:spTree>
    <p:extLst>
      <p:ext uri="{BB962C8B-B14F-4D97-AF65-F5344CB8AC3E}">
        <p14:creationId xmlns:p14="http://schemas.microsoft.com/office/powerpoint/2010/main" val="27374077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99583" y="1422400"/>
            <a:ext cx="8928100" cy="4604400"/>
          </a:xfrm>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12. Tax (1/2) </a:t>
            </a:r>
            <a:endParaRPr lang="en-US" dirty="0"/>
          </a:p>
        </p:txBody>
      </p:sp>
      <p:pic>
        <p:nvPicPr>
          <p:cNvPr id="14" name="Grafik 13"/>
          <p:cNvPicPr>
            <a:picLocks noChangeAspect="1"/>
          </p:cNvPicPr>
          <p:nvPr>
            <p:custDataLst>
              <p:tags r:id="rId1"/>
            </p:custDataLst>
          </p:nvPr>
        </p:nvPicPr>
        <p:blipFill>
          <a:blip r:embed="rId4"/>
          <a:stretch>
            <a:fillRect/>
          </a:stretch>
        </p:blipFill>
        <p:spPr>
          <a:xfrm>
            <a:off x="485725" y="1422400"/>
            <a:ext cx="8934547" cy="4676989"/>
          </a:xfrm>
          <a:prstGeom prst="rect">
            <a:avLst/>
          </a:prstGeom>
        </p:spPr>
      </p:pic>
      <p:pic>
        <p:nvPicPr>
          <p:cNvPr id="17" name="Grafik 16"/>
          <p:cNvPicPr>
            <a:picLocks noChangeAspect="1"/>
          </p:cNvPicPr>
          <p:nvPr>
            <p:custDataLst>
              <p:tags r:id="rId2"/>
            </p:custDataLst>
          </p:nvPr>
        </p:nvPicPr>
        <p:blipFill>
          <a:blip r:embed="rId5"/>
          <a:stretch>
            <a:fillRect/>
          </a:stretch>
        </p:blipFill>
        <p:spPr>
          <a:xfrm>
            <a:off x="-2470258" y="1422400"/>
            <a:ext cx="1975275" cy="2225233"/>
          </a:xfrm>
          <a:prstGeom prst="rect">
            <a:avLst/>
          </a:prstGeom>
        </p:spPr>
      </p:pic>
    </p:spTree>
    <p:extLst>
      <p:ext uri="{BB962C8B-B14F-4D97-AF65-F5344CB8AC3E}">
        <p14:creationId xmlns:p14="http://schemas.microsoft.com/office/powerpoint/2010/main" val="34652863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99583" y="1422400"/>
            <a:ext cx="8928100" cy="4604400"/>
          </a:xfrm>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12. Tax (2/2) </a:t>
            </a:r>
            <a:endParaRPr lang="en-US" dirty="0"/>
          </a:p>
        </p:txBody>
      </p:sp>
      <p:pic>
        <p:nvPicPr>
          <p:cNvPr id="14" name="Grafik 13"/>
          <p:cNvPicPr>
            <a:picLocks noChangeAspect="1"/>
          </p:cNvPicPr>
          <p:nvPr>
            <p:custDataLst>
              <p:tags r:id="rId1"/>
            </p:custDataLst>
          </p:nvPr>
        </p:nvPicPr>
        <p:blipFill>
          <a:blip r:embed="rId4"/>
          <a:stretch>
            <a:fillRect/>
          </a:stretch>
        </p:blipFill>
        <p:spPr>
          <a:xfrm>
            <a:off x="485725" y="1422400"/>
            <a:ext cx="8934547" cy="4041503"/>
          </a:xfrm>
          <a:prstGeom prst="rect">
            <a:avLst/>
          </a:prstGeom>
        </p:spPr>
      </p:pic>
      <p:pic>
        <p:nvPicPr>
          <p:cNvPr id="17" name="Grafik 16"/>
          <p:cNvPicPr>
            <a:picLocks noChangeAspect="1"/>
          </p:cNvPicPr>
          <p:nvPr>
            <p:custDataLst>
              <p:tags r:id="rId2"/>
            </p:custDataLst>
          </p:nvPr>
        </p:nvPicPr>
        <p:blipFill>
          <a:blip r:embed="rId5"/>
          <a:stretch>
            <a:fillRect/>
          </a:stretch>
        </p:blipFill>
        <p:spPr>
          <a:xfrm>
            <a:off x="-2473962" y="1422400"/>
            <a:ext cx="1975275" cy="2225233"/>
          </a:xfrm>
          <a:prstGeom prst="rect">
            <a:avLst/>
          </a:prstGeom>
        </p:spPr>
      </p:pic>
    </p:spTree>
    <p:extLst>
      <p:ext uri="{BB962C8B-B14F-4D97-AF65-F5344CB8AC3E}">
        <p14:creationId xmlns:p14="http://schemas.microsoft.com/office/powerpoint/2010/main" val="3765484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13. Business process</a:t>
            </a:r>
            <a:endParaRPr lang="en-US" dirty="0"/>
          </a:p>
        </p:txBody>
      </p:sp>
      <p:pic>
        <p:nvPicPr>
          <p:cNvPr id="10" name="Grafik 9"/>
          <p:cNvPicPr>
            <a:picLocks noChangeAspect="1"/>
          </p:cNvPicPr>
          <p:nvPr>
            <p:custDataLst>
              <p:tags r:id="rId1"/>
            </p:custDataLst>
          </p:nvPr>
        </p:nvPicPr>
        <p:blipFill>
          <a:blip r:embed="rId4"/>
          <a:stretch>
            <a:fillRect/>
          </a:stretch>
        </p:blipFill>
        <p:spPr>
          <a:xfrm>
            <a:off x="485725" y="1422400"/>
            <a:ext cx="8934547" cy="4707467"/>
          </a:xfrm>
          <a:prstGeom prst="rect">
            <a:avLst/>
          </a:prstGeom>
        </p:spPr>
      </p:pic>
      <p:pic>
        <p:nvPicPr>
          <p:cNvPr id="14" name="Grafik 13"/>
          <p:cNvPicPr>
            <a:picLocks noChangeAspect="1"/>
          </p:cNvPicPr>
          <p:nvPr>
            <p:custDataLst>
              <p:tags r:id="rId2"/>
            </p:custDataLst>
          </p:nvPr>
        </p:nvPicPr>
        <p:blipFill>
          <a:blip r:embed="rId5"/>
          <a:stretch>
            <a:fillRect/>
          </a:stretch>
        </p:blipFill>
        <p:spPr>
          <a:xfrm>
            <a:off x="-2479280" y="1422400"/>
            <a:ext cx="1975275" cy="2219136"/>
          </a:xfrm>
          <a:prstGeom prst="rect">
            <a:avLst/>
          </a:prstGeom>
        </p:spPr>
      </p:pic>
    </p:spTree>
    <p:extLst>
      <p:ext uri="{BB962C8B-B14F-4D97-AF65-F5344CB8AC3E}">
        <p14:creationId xmlns:p14="http://schemas.microsoft.com/office/powerpoint/2010/main" val="38164609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Compiling the Data </a:t>
            </a:r>
            <a:r>
              <a:rPr lang="en-US" dirty="0" smtClean="0"/>
              <a:t>Room</a:t>
            </a:r>
            <a:endParaRPr lang="en-US" dirty="0"/>
          </a:p>
        </p:txBody>
      </p:sp>
      <p:sp>
        <p:nvSpPr>
          <p:cNvPr id="4" name="Titel 3"/>
          <p:cNvSpPr>
            <a:spLocks noGrp="1"/>
          </p:cNvSpPr>
          <p:nvPr>
            <p:ph type="title"/>
          </p:nvPr>
        </p:nvSpPr>
        <p:spPr/>
        <p:txBody>
          <a:bodyPr/>
          <a:lstStyle/>
          <a:p>
            <a:r>
              <a:rPr lang="en-US" dirty="0" smtClean="0"/>
              <a:t>Overview (1/3) – Mission statement</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ct val="60000"/>
                </a:spcBef>
                <a:buClr>
                  <a:srgbClr val="000066"/>
                </a:buClr>
              </a:pPr>
              <a:r>
                <a:rPr lang="en-US" sz="900" b="1" dirty="0" smtClean="0">
                  <a:solidFill>
                    <a:schemeClr val="bg1"/>
                  </a:solidFill>
                </a:rPr>
                <a:t>Compile a completely comprehensive data room that contains all the relevant documents and data for a due diligence audit</a:t>
              </a:r>
              <a:endParaRPr lang="en-US" sz="800" i="1" dirty="0">
                <a:solidFill>
                  <a:schemeClr val="bg1"/>
                </a:solidFill>
                <a:latin typeface="Arial" pitchFamily="34" charset="0"/>
                <a:cs typeface="Arial" pitchFamily="34" charset="0"/>
              </a:endParaRPr>
            </a:p>
          </p:txBody>
        </p:sp>
      </p:grpSp>
      <p:sp>
        <p:nvSpPr>
          <p:cNvPr id="26" name="Text Placeholder 5"/>
          <p:cNvSpPr>
            <a:spLocks noGrp="1"/>
          </p:cNvSpPr>
          <p:nvPr>
            <p:ph type="body" sz="quarter" idx="11"/>
          </p:nvPr>
        </p:nvSpPr>
        <p:spPr>
          <a:xfrm>
            <a:off x="488950" y="2153260"/>
            <a:ext cx="1964104" cy="2086159"/>
          </a:xfrm>
          <a:ln w="6350">
            <a:noFill/>
          </a:ln>
        </p:spPr>
        <p:txBody>
          <a:bodyPr vert="horz" lIns="0" tIns="0" rIns="0" bIns="0" rtlCol="0" anchor="t" anchorCtr="0">
            <a:noAutofit/>
          </a:bodyPr>
          <a:lstStyle/>
          <a:p>
            <a:pPr>
              <a:spcAft>
                <a:spcPts val="500"/>
              </a:spcAft>
            </a:pPr>
            <a:r>
              <a:rPr lang="en-US" sz="900" dirty="0" smtClean="0">
                <a:solidFill>
                  <a:schemeClr val="accent1"/>
                </a:solidFill>
              </a:rPr>
              <a:t>Sell Side/JV/Turnaround</a:t>
            </a:r>
          </a:p>
          <a:p>
            <a:pPr lvl="2">
              <a:spcAft>
                <a:spcPts val="500"/>
              </a:spcAft>
            </a:pPr>
            <a:r>
              <a:rPr lang="en-US" dirty="0"/>
              <a:t>Compilation of extensive information on the company</a:t>
            </a:r>
          </a:p>
          <a:p>
            <a:pPr lvl="2">
              <a:spcAft>
                <a:spcPts val="500"/>
              </a:spcAft>
            </a:pPr>
            <a:r>
              <a:rPr lang="en-US" dirty="0"/>
              <a:t>Assure the confidentiality of selected facts</a:t>
            </a:r>
          </a:p>
          <a:p>
            <a:pPr lvl="2">
              <a:spcAft>
                <a:spcPts val="500"/>
              </a:spcAft>
            </a:pPr>
            <a:r>
              <a:rPr lang="en-US" dirty="0"/>
              <a:t>If necessary, provision of process documents (e.g. financial fact book)</a:t>
            </a:r>
          </a:p>
          <a:p>
            <a:pPr lvl="2">
              <a:spcAft>
                <a:spcPts val="500"/>
              </a:spcAft>
            </a:pPr>
            <a:r>
              <a:rPr lang="en-US" dirty="0"/>
              <a:t>Management of the data room and coordination of the Q&amp;A phase</a:t>
            </a:r>
          </a:p>
          <a:p>
            <a:pPr lvl="2">
              <a:spcAft>
                <a:spcPts val="500"/>
              </a:spcAft>
            </a:pPr>
            <a:r>
              <a:rPr lang="en-US" dirty="0"/>
              <a:t>Cause: Acquisition of company, sale of a minority holding, financing of growth, IPO, joint venture</a:t>
            </a:r>
          </a:p>
          <a:p>
            <a:pPr lvl="3">
              <a:spcAft>
                <a:spcPts val="500"/>
              </a:spcAft>
            </a:pPr>
            <a:r>
              <a:rPr lang="en-US" dirty="0"/>
              <a:t>Refinancing </a:t>
            </a:r>
          </a:p>
        </p:txBody>
      </p:sp>
      <p:sp>
        <p:nvSpPr>
          <p:cNvPr id="28" name="Rechteck 18"/>
          <p:cNvSpPr/>
          <p:nvPr/>
        </p:nvSpPr>
        <p:spPr>
          <a:xfrm>
            <a:off x="2567355" y="1875810"/>
            <a:ext cx="6849696"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964104"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88950" y="4896555"/>
            <a:ext cx="1964104"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5168042"/>
            <a:ext cx="1964104" cy="708272"/>
          </a:xfrm>
          <a:ln w="6350">
            <a:noFill/>
          </a:ln>
        </p:spPr>
        <p:txBody>
          <a:bodyPr vert="horz" lIns="0" tIns="0" rIns="0" bIns="0" rtlCol="0" anchor="t" anchorCtr="0">
            <a:noAutofit/>
          </a:bodyPr>
          <a:lstStyle/>
          <a:p>
            <a:pPr lvl="2">
              <a:spcAft>
                <a:spcPts val="500"/>
              </a:spcAft>
            </a:pPr>
            <a:r>
              <a:rPr lang="en-US" dirty="0"/>
              <a:t>Uniform systematic in structuring capital</a:t>
            </a:r>
          </a:p>
          <a:p>
            <a:pPr lvl="2">
              <a:spcAft>
                <a:spcPts val="500"/>
              </a:spcAft>
            </a:pPr>
            <a:r>
              <a:rPr lang="en-US" dirty="0"/>
              <a:t>Uniform identification and structure of data</a:t>
            </a:r>
          </a:p>
          <a:p>
            <a:pPr lvl="2">
              <a:spcAft>
                <a:spcPts val="500"/>
              </a:spcAft>
            </a:pPr>
            <a:r>
              <a:rPr lang="en-US" dirty="0"/>
              <a:t>Uniform approach in sanitization</a:t>
            </a:r>
          </a:p>
        </p:txBody>
      </p:sp>
      <p:sp>
        <p:nvSpPr>
          <p:cNvPr id="12" name="Text Placeholder 5"/>
          <p:cNvSpPr>
            <a:spLocks noGrp="1"/>
          </p:cNvSpPr>
          <p:nvPr>
            <p:ph type="body" sz="quarter" idx="11"/>
          </p:nvPr>
        </p:nvSpPr>
        <p:spPr>
          <a:xfrm>
            <a:off x="5233135" y="2153260"/>
            <a:ext cx="4183915" cy="3868128"/>
          </a:xfrm>
          <a:ln w="6350">
            <a:noFill/>
          </a:ln>
        </p:spPr>
        <p:txBody>
          <a:bodyPr vert="horz" lIns="0" tIns="0" rIns="0" bIns="0" rtlCol="0" anchor="t" anchorCtr="0">
            <a:noAutofit/>
          </a:bodyPr>
          <a:lstStyle/>
          <a:p>
            <a:pPr>
              <a:spcAft>
                <a:spcPts val="600"/>
              </a:spcAft>
            </a:pPr>
            <a:r>
              <a:rPr lang="en-US" sz="900" dirty="0" smtClean="0"/>
              <a:t>Methodology</a:t>
            </a:r>
            <a:endParaRPr lang="en-US" sz="900" dirty="0"/>
          </a:p>
          <a:p>
            <a:pPr lvl="2"/>
            <a:r>
              <a:rPr lang="en-US" dirty="0"/>
              <a:t>Adjustment of the </a:t>
            </a:r>
            <a:r>
              <a:rPr lang="en-US" dirty="0" smtClean="0"/>
              <a:t>standardized </a:t>
            </a:r>
            <a:r>
              <a:rPr lang="en-US" dirty="0"/>
              <a:t>list of information needs for the company-specific situation</a:t>
            </a:r>
          </a:p>
          <a:p>
            <a:pPr lvl="2"/>
            <a:r>
              <a:rPr lang="en-US" dirty="0"/>
              <a:t>Discussion of the list with the management and/or responsible heads of areas</a:t>
            </a:r>
          </a:p>
          <a:p>
            <a:pPr lvl="2"/>
            <a:r>
              <a:rPr lang="en-US" dirty="0"/>
              <a:t>Selection/Preparation of the documents in a data-room capable format</a:t>
            </a:r>
          </a:p>
          <a:p>
            <a:pPr lvl="2"/>
            <a:r>
              <a:rPr lang="en-US" dirty="0"/>
              <a:t>Reasonable naming, indexing and </a:t>
            </a:r>
            <a:r>
              <a:rPr lang="en-US" dirty="0" smtClean="0"/>
              <a:t>anonymization </a:t>
            </a:r>
            <a:r>
              <a:rPr lang="en-US" dirty="0"/>
              <a:t>of the documents</a:t>
            </a:r>
          </a:p>
          <a:p>
            <a:pPr marL="0" lvl="2" indent="0">
              <a:buNone/>
            </a:pPr>
            <a:r>
              <a:rPr lang="en-US" b="1" dirty="0">
                <a:solidFill>
                  <a:schemeClr val="tx2"/>
                </a:solidFill>
              </a:rPr>
              <a:t>Tools</a:t>
            </a:r>
          </a:p>
          <a:p>
            <a:pPr lvl="2"/>
            <a:r>
              <a:rPr lang="en-US" dirty="0"/>
              <a:t>Standard information needs list</a:t>
            </a:r>
          </a:p>
          <a:p>
            <a:pPr lvl="2"/>
            <a:r>
              <a:rPr lang="en-US" dirty="0"/>
              <a:t>Data room index – template</a:t>
            </a:r>
          </a:p>
          <a:p>
            <a:pPr lvl="2"/>
            <a:r>
              <a:rPr lang="en-US" dirty="0"/>
              <a:t>K room (for the exchange of larger volumes of data)</a:t>
            </a:r>
          </a:p>
          <a:p>
            <a:pPr lvl="2"/>
            <a:r>
              <a:rPr lang="en-US" dirty="0"/>
              <a:t>Printing company (for scanning of documents)</a:t>
            </a:r>
          </a:p>
          <a:p>
            <a:pPr lvl="2"/>
            <a:r>
              <a:rPr lang="en-US" dirty="0"/>
              <a:t>Provider for virtual data rooms (e.g. Imprima, Merrill, DRS / Drooms, Intralinks)</a:t>
            </a:r>
          </a:p>
        </p:txBody>
      </p:sp>
      <p:graphicFrame>
        <p:nvGraphicFramePr>
          <p:cNvPr id="18" name="Tabelle 17"/>
          <p:cNvGraphicFramePr>
            <a:graphicFrameLocks noGrp="1"/>
          </p:cNvGraphicFramePr>
          <p:nvPr>
            <p:extLst>
              <p:ext uri="{D42A27DB-BD31-4B8C-83A1-F6EECF244321}">
                <p14:modId xmlns:p14="http://schemas.microsoft.com/office/powerpoint/2010/main" val="1686601961"/>
              </p:ext>
            </p:extLst>
          </p:nvPr>
        </p:nvGraphicFramePr>
        <p:xfrm>
          <a:off x="2559735" y="2153260"/>
          <a:ext cx="2551479" cy="3852060"/>
        </p:xfrm>
        <a:graphic>
          <a:graphicData uri="http://schemas.openxmlformats.org/drawingml/2006/table">
            <a:tbl>
              <a:tblPr firstRow="1" bandRow="1">
                <a:tableStyleId>{5C22544A-7EE6-4342-B048-85BDC9FD1C3A}</a:tableStyleId>
              </a:tblPr>
              <a:tblGrid>
                <a:gridCol w="2551479"/>
              </a:tblGrid>
              <a:tr h="216000">
                <a:tc>
                  <a:txBody>
                    <a:bodyPr/>
                    <a:lstStyle/>
                    <a:p>
                      <a:pPr marL="0" indent="0">
                        <a:lnSpc>
                          <a:spcPct val="95000"/>
                        </a:lnSpc>
                        <a:spcBef>
                          <a:spcPts val="0"/>
                        </a:spcBef>
                        <a:spcAft>
                          <a:spcPts val="0"/>
                        </a:spcAft>
                        <a:buNone/>
                        <a:tabLst>
                          <a:tab pos="176213" algn="l"/>
                        </a:tabLst>
                      </a:pPr>
                      <a:r>
                        <a:rPr lang="en-US" sz="900" b="1" dirty="0" smtClean="0">
                          <a:solidFill>
                            <a:schemeClr val="bg1"/>
                          </a:solidFill>
                        </a:rPr>
                        <a:t>Scope of</a:t>
                      </a:r>
                      <a:r>
                        <a:rPr lang="en-US" sz="900" b="1" baseline="0" dirty="0" smtClean="0">
                          <a:solidFill>
                            <a:schemeClr val="bg1"/>
                          </a:solidFill>
                        </a:rPr>
                        <a:t> data required</a:t>
                      </a:r>
                      <a:endParaRPr lang="en-US" sz="900" b="1" dirty="0">
                        <a:solidFill>
                          <a:schemeClr val="bg1"/>
                        </a:solidFill>
                      </a:endParaRPr>
                    </a:p>
                  </a:txBody>
                  <a:tcPr marL="54000" marR="54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accent3"/>
                    </a:solidFill>
                  </a:tcPr>
                </a:tc>
              </a:tr>
              <a:tr h="702000">
                <a:tc>
                  <a:txBody>
                    <a:bodyPr/>
                    <a:lstStyle/>
                    <a:p>
                      <a:pPr marL="216000" indent="-216000">
                        <a:lnSpc>
                          <a:spcPct val="100000"/>
                        </a:lnSpc>
                        <a:spcBef>
                          <a:spcPts val="0"/>
                        </a:spcBef>
                        <a:spcAft>
                          <a:spcPts val="700"/>
                        </a:spcAft>
                        <a:buAutoNum type="arabicPeriod"/>
                        <a:tabLst>
                          <a:tab pos="176213" algn="l"/>
                        </a:tabLst>
                      </a:pPr>
                      <a:r>
                        <a:rPr lang="en-US" sz="900" b="1" dirty="0" smtClean="0">
                          <a:solidFill>
                            <a:schemeClr val="accent3"/>
                          </a:solidFill>
                        </a:rPr>
                        <a:t>Corporate information</a:t>
                      </a:r>
                    </a:p>
                    <a:p>
                      <a:pPr marL="216000" indent="-216000">
                        <a:lnSpc>
                          <a:spcPct val="100000"/>
                        </a:lnSpc>
                        <a:spcBef>
                          <a:spcPts val="0"/>
                        </a:spcBef>
                        <a:spcAft>
                          <a:spcPts val="700"/>
                        </a:spcAft>
                        <a:buAutoNum type="arabicPeriod"/>
                        <a:tabLst>
                          <a:tab pos="176213" algn="l"/>
                        </a:tabLst>
                      </a:pPr>
                      <a:r>
                        <a:rPr lang="en-US" sz="900" b="1" dirty="0" smtClean="0">
                          <a:solidFill>
                            <a:schemeClr val="accent3"/>
                          </a:solidFill>
                        </a:rPr>
                        <a:t>Protea</a:t>
                      </a:r>
                      <a:r>
                        <a:rPr lang="en-US" sz="900" b="1" baseline="0" dirty="0" smtClean="0">
                          <a:solidFill>
                            <a:schemeClr val="accent3"/>
                          </a:solidFill>
                        </a:rPr>
                        <a:t> company overview</a:t>
                      </a:r>
                      <a:endParaRPr lang="en-US" sz="900" b="1" dirty="0" smtClean="0">
                        <a:solidFill>
                          <a:schemeClr val="accent3"/>
                        </a:solidFill>
                      </a:endParaRPr>
                    </a:p>
                    <a:p>
                      <a:pPr marL="216000" indent="-216000">
                        <a:lnSpc>
                          <a:spcPct val="100000"/>
                        </a:lnSpc>
                        <a:spcBef>
                          <a:spcPts val="0"/>
                        </a:spcBef>
                        <a:spcAft>
                          <a:spcPts val="700"/>
                        </a:spcAft>
                        <a:buAutoNum type="arabicPeriod"/>
                        <a:tabLst>
                          <a:tab pos="176213" algn="l"/>
                        </a:tabLst>
                      </a:pPr>
                      <a:r>
                        <a:rPr lang="en-US" sz="900" b="1" dirty="0" smtClean="0">
                          <a:solidFill>
                            <a:schemeClr val="accent3"/>
                          </a:solidFill>
                        </a:rPr>
                        <a:t>Business</a:t>
                      </a:r>
                      <a:r>
                        <a:rPr lang="en-US" sz="900" b="1" baseline="0" dirty="0" smtClean="0">
                          <a:solidFill>
                            <a:schemeClr val="accent3"/>
                          </a:solidFill>
                        </a:rPr>
                        <a:t> model Protea</a:t>
                      </a:r>
                    </a:p>
                    <a:p>
                      <a:pPr marL="216000" indent="-216000">
                        <a:lnSpc>
                          <a:spcPct val="100000"/>
                        </a:lnSpc>
                        <a:spcBef>
                          <a:spcPts val="0"/>
                        </a:spcBef>
                        <a:spcAft>
                          <a:spcPts val="700"/>
                        </a:spcAft>
                        <a:buAutoNum type="arabicPeriod"/>
                        <a:tabLst>
                          <a:tab pos="176213" algn="l"/>
                        </a:tabLst>
                      </a:pPr>
                      <a:r>
                        <a:rPr lang="en-US" sz="900" b="1" baseline="0" dirty="0" smtClean="0">
                          <a:solidFill>
                            <a:schemeClr val="accent3"/>
                          </a:solidFill>
                        </a:rPr>
                        <a:t>Competitive position</a:t>
                      </a:r>
                    </a:p>
                    <a:p>
                      <a:pPr marL="216000" indent="-216000">
                        <a:lnSpc>
                          <a:spcPct val="100000"/>
                        </a:lnSpc>
                        <a:spcBef>
                          <a:spcPts val="0"/>
                        </a:spcBef>
                        <a:spcAft>
                          <a:spcPts val="700"/>
                        </a:spcAft>
                        <a:buAutoNum type="arabicPeriod"/>
                        <a:tabLst>
                          <a:tab pos="176213" algn="l"/>
                        </a:tabLst>
                      </a:pPr>
                      <a:r>
                        <a:rPr lang="en-US" sz="900" b="1" baseline="0" dirty="0" smtClean="0">
                          <a:solidFill>
                            <a:schemeClr val="accent3"/>
                          </a:solidFill>
                        </a:rPr>
                        <a:t>Operations</a:t>
                      </a:r>
                    </a:p>
                    <a:p>
                      <a:pPr marL="216000" indent="-216000">
                        <a:lnSpc>
                          <a:spcPct val="100000"/>
                        </a:lnSpc>
                        <a:spcBef>
                          <a:spcPts val="0"/>
                        </a:spcBef>
                        <a:spcAft>
                          <a:spcPts val="700"/>
                        </a:spcAft>
                        <a:buAutoNum type="arabicPeriod"/>
                        <a:tabLst>
                          <a:tab pos="176213" algn="l"/>
                        </a:tabLst>
                      </a:pPr>
                      <a:r>
                        <a:rPr lang="en-US" sz="900" b="1" baseline="0" dirty="0" smtClean="0">
                          <a:solidFill>
                            <a:schemeClr val="accent3"/>
                          </a:solidFill>
                        </a:rPr>
                        <a:t>Research and development</a:t>
                      </a:r>
                    </a:p>
                    <a:p>
                      <a:pPr marL="216000" indent="-216000">
                        <a:lnSpc>
                          <a:spcPct val="100000"/>
                        </a:lnSpc>
                        <a:spcBef>
                          <a:spcPts val="0"/>
                        </a:spcBef>
                        <a:spcAft>
                          <a:spcPts val="700"/>
                        </a:spcAft>
                        <a:buAutoNum type="arabicPeriod"/>
                        <a:tabLst>
                          <a:tab pos="176213" algn="l"/>
                        </a:tabLst>
                      </a:pPr>
                      <a:r>
                        <a:rPr lang="en-US" sz="900" b="1" baseline="0" dirty="0" smtClean="0">
                          <a:solidFill>
                            <a:schemeClr val="accent3"/>
                          </a:solidFill>
                        </a:rPr>
                        <a:t>Organization and human resources</a:t>
                      </a:r>
                    </a:p>
                    <a:p>
                      <a:pPr marL="216000" indent="-216000">
                        <a:lnSpc>
                          <a:spcPct val="100000"/>
                        </a:lnSpc>
                        <a:spcBef>
                          <a:spcPts val="0"/>
                        </a:spcBef>
                        <a:spcAft>
                          <a:spcPts val="700"/>
                        </a:spcAft>
                        <a:buAutoNum type="arabicPeriod"/>
                        <a:tabLst>
                          <a:tab pos="176213" algn="l"/>
                        </a:tabLst>
                      </a:pPr>
                      <a:r>
                        <a:rPr lang="en-US" sz="900" b="1" baseline="0" dirty="0" smtClean="0">
                          <a:solidFill>
                            <a:schemeClr val="accent3"/>
                          </a:solidFill>
                        </a:rPr>
                        <a:t>Clients and suppliers</a:t>
                      </a:r>
                    </a:p>
                    <a:p>
                      <a:pPr marL="216000" indent="-216000">
                        <a:lnSpc>
                          <a:spcPct val="100000"/>
                        </a:lnSpc>
                        <a:spcBef>
                          <a:spcPts val="0"/>
                        </a:spcBef>
                        <a:spcAft>
                          <a:spcPts val="700"/>
                        </a:spcAft>
                        <a:buAutoNum type="arabicPeriod"/>
                        <a:tabLst>
                          <a:tab pos="176213" algn="l"/>
                        </a:tabLst>
                      </a:pPr>
                      <a:r>
                        <a:rPr lang="en-US" sz="900" b="1" baseline="0" dirty="0" smtClean="0">
                          <a:solidFill>
                            <a:schemeClr val="accent3"/>
                          </a:solidFill>
                        </a:rPr>
                        <a:t>Legal</a:t>
                      </a:r>
                    </a:p>
                    <a:p>
                      <a:pPr marL="216000" indent="-216000">
                        <a:lnSpc>
                          <a:spcPct val="100000"/>
                        </a:lnSpc>
                        <a:spcBef>
                          <a:spcPts val="0"/>
                        </a:spcBef>
                        <a:spcAft>
                          <a:spcPts val="700"/>
                        </a:spcAft>
                        <a:buAutoNum type="arabicPeriod"/>
                        <a:tabLst>
                          <a:tab pos="176213" algn="l"/>
                        </a:tabLst>
                      </a:pPr>
                      <a:r>
                        <a:rPr lang="en-US" sz="900" b="1" baseline="0" dirty="0" smtClean="0">
                          <a:solidFill>
                            <a:schemeClr val="accent3"/>
                          </a:solidFill>
                        </a:rPr>
                        <a:t>Insurance</a:t>
                      </a:r>
                    </a:p>
                    <a:p>
                      <a:pPr marL="216000" indent="-216000">
                        <a:lnSpc>
                          <a:spcPct val="100000"/>
                        </a:lnSpc>
                        <a:spcBef>
                          <a:spcPts val="0"/>
                        </a:spcBef>
                        <a:spcAft>
                          <a:spcPts val="700"/>
                        </a:spcAft>
                        <a:buAutoNum type="arabicPeriod"/>
                        <a:tabLst>
                          <a:tab pos="176213" algn="l"/>
                        </a:tabLst>
                      </a:pPr>
                      <a:r>
                        <a:rPr lang="en-US" sz="900" b="1" baseline="0" dirty="0" smtClean="0">
                          <a:solidFill>
                            <a:schemeClr val="accent3"/>
                          </a:solidFill>
                        </a:rPr>
                        <a:t>Information systems</a:t>
                      </a:r>
                    </a:p>
                    <a:p>
                      <a:pPr marL="216000" indent="-216000">
                        <a:lnSpc>
                          <a:spcPct val="100000"/>
                        </a:lnSpc>
                        <a:spcBef>
                          <a:spcPts val="0"/>
                        </a:spcBef>
                        <a:spcAft>
                          <a:spcPts val="700"/>
                        </a:spcAft>
                        <a:buAutoNum type="arabicPeriod"/>
                        <a:tabLst>
                          <a:tab pos="176213" algn="l"/>
                        </a:tabLst>
                      </a:pPr>
                      <a:r>
                        <a:rPr lang="en-US" sz="900" b="1" baseline="0" dirty="0" smtClean="0">
                          <a:solidFill>
                            <a:schemeClr val="accent3"/>
                          </a:solidFill>
                        </a:rPr>
                        <a:t>Fixed assets</a:t>
                      </a:r>
                    </a:p>
                    <a:p>
                      <a:pPr marL="216000" indent="-216000">
                        <a:lnSpc>
                          <a:spcPct val="100000"/>
                        </a:lnSpc>
                        <a:spcBef>
                          <a:spcPts val="0"/>
                        </a:spcBef>
                        <a:spcAft>
                          <a:spcPts val="700"/>
                        </a:spcAft>
                        <a:buAutoNum type="arabicPeriod"/>
                        <a:tabLst>
                          <a:tab pos="176213" algn="l"/>
                        </a:tabLst>
                      </a:pPr>
                      <a:r>
                        <a:rPr lang="en-US" sz="900" b="1" baseline="0" dirty="0" smtClean="0">
                          <a:solidFill>
                            <a:schemeClr val="accent3"/>
                          </a:solidFill>
                        </a:rPr>
                        <a:t>Financial data</a:t>
                      </a:r>
                    </a:p>
                    <a:p>
                      <a:pPr marL="216000" indent="-216000">
                        <a:lnSpc>
                          <a:spcPct val="100000"/>
                        </a:lnSpc>
                        <a:spcBef>
                          <a:spcPts val="0"/>
                        </a:spcBef>
                        <a:spcAft>
                          <a:spcPts val="700"/>
                        </a:spcAft>
                        <a:buAutoNum type="arabicPeriod"/>
                        <a:tabLst>
                          <a:tab pos="176213" algn="l"/>
                        </a:tabLst>
                      </a:pPr>
                      <a:r>
                        <a:rPr lang="en-US" sz="900" b="1" baseline="0" dirty="0" smtClean="0">
                          <a:solidFill>
                            <a:schemeClr val="accent3"/>
                          </a:solidFill>
                        </a:rPr>
                        <a:t>Tax</a:t>
                      </a:r>
                    </a:p>
                    <a:p>
                      <a:pPr marL="216000" indent="-216000">
                        <a:lnSpc>
                          <a:spcPct val="100000"/>
                        </a:lnSpc>
                        <a:spcBef>
                          <a:spcPts val="0"/>
                        </a:spcBef>
                        <a:spcAft>
                          <a:spcPts val="700"/>
                        </a:spcAft>
                        <a:buAutoNum type="arabicPeriod"/>
                        <a:tabLst>
                          <a:tab pos="176213" algn="l"/>
                        </a:tabLst>
                      </a:pPr>
                      <a:r>
                        <a:rPr lang="en-US" sz="900" b="1" baseline="0" dirty="0" smtClean="0">
                          <a:solidFill>
                            <a:schemeClr val="accent3"/>
                          </a:solidFill>
                        </a:rPr>
                        <a:t>Environment</a:t>
                      </a:r>
                    </a:p>
                    <a:p>
                      <a:pPr marL="216000" indent="-216000">
                        <a:lnSpc>
                          <a:spcPct val="100000"/>
                        </a:lnSpc>
                        <a:spcBef>
                          <a:spcPts val="0"/>
                        </a:spcBef>
                        <a:spcAft>
                          <a:spcPts val="700"/>
                        </a:spcAft>
                        <a:buAutoNum type="arabicPeriod"/>
                        <a:tabLst>
                          <a:tab pos="176213" algn="l"/>
                        </a:tabLst>
                      </a:pPr>
                      <a:r>
                        <a:rPr lang="en-US" sz="900" b="1" baseline="0" dirty="0" smtClean="0">
                          <a:solidFill>
                            <a:schemeClr val="accent3"/>
                          </a:solidFill>
                        </a:rPr>
                        <a:t>Other</a:t>
                      </a:r>
                      <a:endParaRPr lang="en-US" sz="900" b="1" dirty="0" smtClean="0">
                        <a:solidFill>
                          <a:schemeClr val="accent3"/>
                        </a:solidFill>
                      </a:endParaRPr>
                    </a:p>
                  </a:txBody>
                  <a:tcPr marL="54000" marR="54000" marT="54000" marB="54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Rectangle 4"/>
          <p:cNvSpPr>
            <a:spLocks noChangeArrowheads="1"/>
          </p:cNvSpPr>
          <p:nvPr>
            <p:custDataLst>
              <p:tags r:id="rId1"/>
            </p:custDataLst>
          </p:nvPr>
        </p:nvSpPr>
        <p:spPr bwMode="auto">
          <a:xfrm>
            <a:off x="7648574" y="203863"/>
            <a:ext cx="1768475" cy="88632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Tools referred for costumer analysis such as Excel Interlog etc. are commonly used in German practice. Tools may differ globally.</a:t>
            </a:r>
            <a:endParaRPr lang="en-US" sz="900" dirty="0">
              <a:solidFill>
                <a:schemeClr val="bg1"/>
              </a:solidFill>
            </a:endParaRPr>
          </a:p>
        </p:txBody>
      </p:sp>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14. Business structure </a:t>
            </a:r>
            <a:endParaRPr lang="en-US" dirty="0"/>
          </a:p>
        </p:txBody>
      </p:sp>
      <p:pic>
        <p:nvPicPr>
          <p:cNvPr id="11" name="Grafik 10"/>
          <p:cNvPicPr>
            <a:picLocks noChangeAspect="1"/>
          </p:cNvPicPr>
          <p:nvPr>
            <p:custDataLst>
              <p:tags r:id="rId1"/>
            </p:custDataLst>
          </p:nvPr>
        </p:nvPicPr>
        <p:blipFill>
          <a:blip r:embed="rId4"/>
          <a:stretch>
            <a:fillRect/>
          </a:stretch>
        </p:blipFill>
        <p:spPr>
          <a:xfrm>
            <a:off x="485725" y="1422400"/>
            <a:ext cx="8934547" cy="1815019"/>
          </a:xfrm>
          <a:prstGeom prst="rect">
            <a:avLst/>
          </a:prstGeom>
        </p:spPr>
      </p:pic>
      <p:pic>
        <p:nvPicPr>
          <p:cNvPr id="17" name="Grafik 16"/>
          <p:cNvPicPr>
            <a:picLocks noChangeAspect="1"/>
          </p:cNvPicPr>
          <p:nvPr>
            <p:custDataLst>
              <p:tags r:id="rId2"/>
            </p:custDataLst>
          </p:nvPr>
        </p:nvPicPr>
        <p:blipFill>
          <a:blip r:embed="rId5"/>
          <a:stretch>
            <a:fillRect/>
          </a:stretch>
        </p:blipFill>
        <p:spPr>
          <a:xfrm>
            <a:off x="-2486332" y="1422400"/>
            <a:ext cx="1975275" cy="2225233"/>
          </a:xfrm>
          <a:prstGeom prst="rect">
            <a:avLst/>
          </a:prstGeom>
        </p:spPr>
      </p:pic>
    </p:spTree>
    <p:extLst>
      <p:ext uri="{BB962C8B-B14F-4D97-AF65-F5344CB8AC3E}">
        <p14:creationId xmlns:p14="http://schemas.microsoft.com/office/powerpoint/2010/main" val="5197386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15. Financial forecasts</a:t>
            </a:r>
            <a:endParaRPr lang="en-US" dirty="0"/>
          </a:p>
        </p:txBody>
      </p:sp>
      <p:pic>
        <p:nvPicPr>
          <p:cNvPr id="11" name="Grafik 10"/>
          <p:cNvPicPr>
            <a:picLocks noChangeAspect="1"/>
          </p:cNvPicPr>
          <p:nvPr>
            <p:custDataLst>
              <p:tags r:id="rId1"/>
            </p:custDataLst>
          </p:nvPr>
        </p:nvPicPr>
        <p:blipFill>
          <a:blip r:embed="rId4"/>
          <a:stretch>
            <a:fillRect/>
          </a:stretch>
        </p:blipFill>
        <p:spPr>
          <a:xfrm>
            <a:off x="485725" y="1422400"/>
            <a:ext cx="8934547" cy="1824163"/>
          </a:xfrm>
          <a:prstGeom prst="rect">
            <a:avLst/>
          </a:prstGeom>
        </p:spPr>
      </p:pic>
      <p:pic>
        <p:nvPicPr>
          <p:cNvPr id="17" name="Grafik 16"/>
          <p:cNvPicPr>
            <a:picLocks noChangeAspect="1"/>
          </p:cNvPicPr>
          <p:nvPr>
            <p:custDataLst>
              <p:tags r:id="rId2"/>
            </p:custDataLst>
          </p:nvPr>
        </p:nvPicPr>
        <p:blipFill>
          <a:blip r:embed="rId5"/>
          <a:stretch>
            <a:fillRect/>
          </a:stretch>
        </p:blipFill>
        <p:spPr>
          <a:xfrm>
            <a:off x="-2478800" y="1422400"/>
            <a:ext cx="1975275" cy="2225233"/>
          </a:xfrm>
          <a:prstGeom prst="rect">
            <a:avLst/>
          </a:prstGeom>
        </p:spPr>
      </p:pic>
    </p:spTree>
    <p:extLst>
      <p:ext uri="{BB962C8B-B14F-4D97-AF65-F5344CB8AC3E}">
        <p14:creationId xmlns:p14="http://schemas.microsoft.com/office/powerpoint/2010/main" val="8845007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Compiling the Data Room</a:t>
            </a:r>
            <a:endParaRPr lang="en-US" dirty="0"/>
          </a:p>
        </p:txBody>
      </p:sp>
      <p:sp>
        <p:nvSpPr>
          <p:cNvPr id="4" name="Title 3"/>
          <p:cNvSpPr>
            <a:spLocks noGrp="1"/>
          </p:cNvSpPr>
          <p:nvPr>
            <p:ph type="title"/>
          </p:nvPr>
        </p:nvSpPr>
        <p:spPr/>
        <p:txBody>
          <a:bodyPr/>
          <a:lstStyle/>
          <a:p>
            <a:r>
              <a:rPr lang="en-US" dirty="0" smtClean="0"/>
              <a:t>Info request list – 16. Other</a:t>
            </a:r>
            <a:endParaRPr lang="en-US" dirty="0"/>
          </a:p>
        </p:txBody>
      </p:sp>
      <p:pic>
        <p:nvPicPr>
          <p:cNvPr id="11" name="Grafik 10"/>
          <p:cNvPicPr>
            <a:picLocks noChangeAspect="1"/>
          </p:cNvPicPr>
          <p:nvPr>
            <p:custDataLst>
              <p:tags r:id="rId2"/>
            </p:custDataLst>
          </p:nvPr>
        </p:nvPicPr>
        <p:blipFill>
          <a:blip r:embed="rId5"/>
          <a:stretch>
            <a:fillRect/>
          </a:stretch>
        </p:blipFill>
        <p:spPr>
          <a:xfrm>
            <a:off x="485725" y="1422400"/>
            <a:ext cx="8934547" cy="1008852"/>
          </a:xfrm>
          <a:prstGeom prst="rect">
            <a:avLst/>
          </a:prstGeom>
        </p:spPr>
      </p:pic>
      <p:pic>
        <p:nvPicPr>
          <p:cNvPr id="17" name="Grafik 16"/>
          <p:cNvPicPr>
            <a:picLocks noChangeAspect="1"/>
          </p:cNvPicPr>
          <p:nvPr>
            <p:custDataLst>
              <p:tags r:id="rId3"/>
            </p:custDataLst>
          </p:nvPr>
        </p:nvPicPr>
        <p:blipFill>
          <a:blip r:embed="rId6"/>
          <a:stretch>
            <a:fillRect/>
          </a:stretch>
        </p:blipFill>
        <p:spPr>
          <a:xfrm>
            <a:off x="-2376129" y="1422400"/>
            <a:ext cx="1975275" cy="2219136"/>
          </a:xfrm>
          <a:prstGeom prst="rect">
            <a:avLst/>
          </a:prstGeom>
        </p:spPr>
      </p:pic>
      <p:graphicFrame>
        <p:nvGraphicFramePr>
          <p:cNvPr id="18" name="Objekt 17"/>
          <p:cNvGraphicFramePr>
            <a:graphicFrameLocks noChangeAspect="1"/>
          </p:cNvGraphicFramePr>
          <p:nvPr>
            <p:extLst>
              <p:ext uri="{D42A27DB-BD31-4B8C-83A1-F6EECF244321}">
                <p14:modId xmlns:p14="http://schemas.microsoft.com/office/powerpoint/2010/main" val="3990833337"/>
              </p:ext>
            </p:extLst>
          </p:nvPr>
        </p:nvGraphicFramePr>
        <p:xfrm>
          <a:off x="-1547813" y="3802388"/>
          <a:ext cx="914400" cy="771525"/>
        </p:xfrm>
        <a:graphic>
          <a:graphicData uri="http://schemas.openxmlformats.org/presentationml/2006/ole">
            <mc:AlternateContent xmlns:mc="http://schemas.openxmlformats.org/markup-compatibility/2006">
              <mc:Choice xmlns:v="urn:schemas-microsoft-com:vml" Requires="v">
                <p:oleObj spid="_x0000_s3084" name="Arbeitsblatt" showAsIcon="1" r:id="rId8" imgW="914400" imgH="771480" progId="Excel.Sheet.12">
                  <p:embed/>
                </p:oleObj>
              </mc:Choice>
              <mc:Fallback>
                <p:oleObj name="Arbeitsblatt" showAsIcon="1" r:id="rId8" imgW="914400" imgH="771480" progId="Excel.Sheet.12">
                  <p:embed/>
                  <p:pic>
                    <p:nvPicPr>
                      <p:cNvPr id="0" name=""/>
                      <p:cNvPicPr/>
                      <p:nvPr/>
                    </p:nvPicPr>
                    <p:blipFill>
                      <a:blip r:embed="rId9"/>
                      <a:stretch>
                        <a:fillRect/>
                      </a:stretch>
                    </p:blipFill>
                    <p:spPr>
                      <a:xfrm>
                        <a:off x="-1547813" y="380238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0770024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27250532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Compiling the Data Room</a:t>
            </a:r>
          </a:p>
        </p:txBody>
      </p:sp>
      <p:sp>
        <p:nvSpPr>
          <p:cNvPr id="4" name="Titel 3"/>
          <p:cNvSpPr>
            <a:spLocks noGrp="1"/>
          </p:cNvSpPr>
          <p:nvPr>
            <p:ph type="title"/>
          </p:nvPr>
        </p:nvSpPr>
        <p:spPr/>
        <p:txBody>
          <a:bodyPr/>
          <a:lstStyle/>
          <a:p>
            <a:r>
              <a:rPr lang="en-US" dirty="0" smtClean="0"/>
              <a:t>Overview (2/3) – Pitfalls</a:t>
            </a:r>
            <a:endParaRPr lang="en-US" dirty="0"/>
          </a:p>
        </p:txBody>
      </p:sp>
      <p:graphicFrame>
        <p:nvGraphicFramePr>
          <p:cNvPr id="20" name="Tabelle 19"/>
          <p:cNvGraphicFramePr>
            <a:graphicFrameLocks noGrp="1"/>
          </p:cNvGraphicFramePr>
          <p:nvPr>
            <p:extLst>
              <p:ext uri="{D42A27DB-BD31-4B8C-83A1-F6EECF244321}">
                <p14:modId xmlns:p14="http://schemas.microsoft.com/office/powerpoint/2010/main" val="105203993"/>
              </p:ext>
            </p:extLst>
          </p:nvPr>
        </p:nvGraphicFramePr>
        <p:xfrm>
          <a:off x="488950" y="1422400"/>
          <a:ext cx="8928100" cy="4176000"/>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Double numbering: Documents are generally automatically numbered when uploaded. Should the documents have been previously numbered a double numbering may occur that must then be removed</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renaming of documents should be recorded in a separate document so as to be able classify the documents for the client following a possible renaming.</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redacting of documents should be performed in steps so that "temporary redactings“ are saved and subsequent adjustments do not have to be made to the original version</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Prior to opening the data room for investors a final check of all the documents should be performed and the written release by the clients obtained. This should also contain a check from the legal perspective as well (by attorney of the contracting party)</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Data-room users generally ask for a print and download release for all documents. With financial investors this tends to be of no essential importance, but caution should prevail, especially with competitors. Any release must be discussed with the seller /management</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As a rule the information needs list contains lower limits for values in contracts and, correspondingly, only contracts with values above this limit are considered in the data room. This is very relevant for generating SPAs. Here, too, the upper limits are stipulated concerning contracts to be considered. The two values should be identical, otherwise, in the worst case, contracts will not be published in the data room that should have been published according to the SPA</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r>
            </a:tbl>
          </a:graphicData>
        </a:graphic>
      </p:graphicFrame>
      <p:grpSp>
        <p:nvGrpSpPr>
          <p:cNvPr id="21" name="Gruppieren 20"/>
          <p:cNvGrpSpPr/>
          <p:nvPr/>
        </p:nvGrpSpPr>
        <p:grpSpPr>
          <a:xfrm>
            <a:off x="607685" y="1794656"/>
            <a:ext cx="371794" cy="461665"/>
            <a:chOff x="2619016" y="2564904"/>
            <a:chExt cx="559665" cy="694949"/>
          </a:xfrm>
        </p:grpSpPr>
        <p:grpSp>
          <p:nvGrpSpPr>
            <p:cNvPr id="22" name="Gruppieren 21"/>
            <p:cNvGrpSpPr/>
            <p:nvPr/>
          </p:nvGrpSpPr>
          <p:grpSpPr>
            <a:xfrm>
              <a:off x="2619016" y="2617334"/>
              <a:ext cx="559665" cy="561552"/>
              <a:chOff x="5484264" y="4001307"/>
              <a:chExt cx="1409320" cy="1414073"/>
            </a:xfrm>
          </p:grpSpPr>
          <p:sp>
            <p:nvSpPr>
              <p:cNvPr id="24" name="Ellipse 23"/>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25" name="Akkord 24"/>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26" name="Akkord 25"/>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27" name="Rechteck 26"/>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28" name="Akkord 27"/>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grpSp>
        <p:sp>
          <p:nvSpPr>
            <p:cNvPr id="23" name="Rechteck 22"/>
            <p:cNvSpPr/>
            <p:nvPr/>
          </p:nvSpPr>
          <p:spPr>
            <a:xfrm>
              <a:off x="2628888" y="2564904"/>
              <a:ext cx="536173" cy="694949"/>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1</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29" name="Gruppieren 28"/>
          <p:cNvGrpSpPr/>
          <p:nvPr/>
        </p:nvGrpSpPr>
        <p:grpSpPr>
          <a:xfrm>
            <a:off x="613461" y="2445679"/>
            <a:ext cx="371793" cy="461665"/>
            <a:chOff x="3638116" y="2564904"/>
            <a:chExt cx="559663" cy="694947"/>
          </a:xfrm>
        </p:grpSpPr>
        <p:sp>
          <p:nvSpPr>
            <p:cNvPr id="30" name="Ellipse 29"/>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1" name="Akkord 30"/>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2" name="Akkord 31"/>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3"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4" name="Akkord 33"/>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5" name="Rechteck 34"/>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2</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36" name="Gruppieren 35"/>
          <p:cNvGrpSpPr/>
          <p:nvPr/>
        </p:nvGrpSpPr>
        <p:grpSpPr>
          <a:xfrm>
            <a:off x="606968" y="3096702"/>
            <a:ext cx="371793" cy="461665"/>
            <a:chOff x="3638116" y="2564904"/>
            <a:chExt cx="559663" cy="694947"/>
          </a:xfrm>
        </p:grpSpPr>
        <p:sp>
          <p:nvSpPr>
            <p:cNvPr id="37" name="Ellipse 36"/>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8" name="Akkord 37"/>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9" name="Akkord 38"/>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0"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1" name="Akkord 40"/>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2" name="Rechteck 41"/>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3</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43" name="Gruppieren 42"/>
          <p:cNvGrpSpPr/>
          <p:nvPr/>
        </p:nvGrpSpPr>
        <p:grpSpPr>
          <a:xfrm>
            <a:off x="604414" y="3747725"/>
            <a:ext cx="371793" cy="461665"/>
            <a:chOff x="3638116" y="2564904"/>
            <a:chExt cx="559663" cy="694947"/>
          </a:xfrm>
        </p:grpSpPr>
        <p:sp>
          <p:nvSpPr>
            <p:cNvPr id="44" name="Ellipse 43"/>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45" name="Akkord 44"/>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6" name="Akkord 45"/>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7"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8" name="Akkord 47"/>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9" name="Rechteck 48"/>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4</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50" name="Gruppieren 49"/>
          <p:cNvGrpSpPr/>
          <p:nvPr/>
        </p:nvGrpSpPr>
        <p:grpSpPr>
          <a:xfrm>
            <a:off x="609751" y="4398748"/>
            <a:ext cx="376724" cy="461665"/>
            <a:chOff x="3627089" y="2564904"/>
            <a:chExt cx="567086" cy="694948"/>
          </a:xfrm>
        </p:grpSpPr>
        <p:sp>
          <p:nvSpPr>
            <p:cNvPr id="51" name="Ellipse 5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7" name="Akkord 66"/>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8"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9"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1" name="Akkord 70"/>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2" name="Rechteck 71"/>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5</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73" name="Gruppieren 72"/>
          <p:cNvGrpSpPr/>
          <p:nvPr/>
        </p:nvGrpSpPr>
        <p:grpSpPr>
          <a:xfrm>
            <a:off x="590436" y="5049772"/>
            <a:ext cx="376724" cy="461665"/>
            <a:chOff x="3627089" y="2564904"/>
            <a:chExt cx="567086" cy="694948"/>
          </a:xfrm>
        </p:grpSpPr>
        <p:sp>
          <p:nvSpPr>
            <p:cNvPr id="74" name="Ellipse 73"/>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75" name="Akkord 74"/>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6"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7"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8" name="Akkord 77"/>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9" name="Rechteck 78"/>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6</a:t>
              </a:r>
              <a:endParaRPr lang="en-US" sz="24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4356356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Compiling the Data Room</a:t>
            </a:r>
          </a:p>
        </p:txBody>
      </p:sp>
      <p:sp>
        <p:nvSpPr>
          <p:cNvPr id="4" name="Titel 3"/>
          <p:cNvSpPr>
            <a:spLocks noGrp="1"/>
          </p:cNvSpPr>
          <p:nvPr>
            <p:ph type="title"/>
          </p:nvPr>
        </p:nvSpPr>
        <p:spPr/>
        <p:txBody>
          <a:bodyPr/>
          <a:lstStyle/>
          <a:p>
            <a:r>
              <a:rPr lang="en-US" dirty="0" smtClean="0"/>
              <a:t>Overview (3/3) – Core issues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3493525616"/>
              </p:ext>
            </p:extLst>
          </p:nvPr>
        </p:nvGraphicFramePr>
        <p:xfrm>
          <a:off x="488950" y="1422400"/>
          <a:ext cx="8928100" cy="4650852"/>
        </p:xfrm>
        <a:graphic>
          <a:graphicData uri="http://schemas.openxmlformats.org/drawingml/2006/table">
            <a:tbl>
              <a:tblPr firstRow="1" bandRow="1">
                <a:tableStyleId>{5C22544A-7EE6-4342-B048-85BDC9FD1C3A}</a:tableStyleId>
              </a:tblPr>
              <a:tblGrid>
                <a:gridCol w="1920142"/>
                <a:gridCol w="6430108"/>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0">
                <a:tc>
                  <a:txBody>
                    <a:bodyPr/>
                    <a:lstStyle/>
                    <a:p>
                      <a:pPr marL="216000" indent="-216000">
                        <a:lnSpc>
                          <a:spcPct val="95000"/>
                        </a:lnSpc>
                        <a:spcBef>
                          <a:spcPts val="0"/>
                        </a:spcBef>
                        <a:spcAft>
                          <a:spcPts val="200"/>
                        </a:spcAft>
                        <a:buAutoNum type="arabicPeriod"/>
                        <a:tabLst>
                          <a:tab pos="176213" algn="l"/>
                        </a:tabLst>
                      </a:pPr>
                      <a:r>
                        <a:rPr lang="en-US" sz="900" b="1" noProof="0" dirty="0" smtClean="0">
                          <a:solidFill>
                            <a:schemeClr val="tx2"/>
                          </a:solidFill>
                        </a:rPr>
                        <a:t>How are the offers from data room providers obtained and what should be considered in the selection?</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Direct telephone query (or via e-mail) with data room providers to obtain offers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Generally data about the expected size of (rough number of pages) and duration of the data room</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Clarification with the client should be invoiced directly with the client or indirectly through KPMG</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Central aspects in comparison of offers: Fixed costs, variable costs, availability of the service hotline, availability of a Q&amp;A tool, cost of data room DVDs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6-8</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0">
                <a:tc>
                  <a:txBody>
                    <a:bodyPr/>
                    <a:lstStyle/>
                    <a:p>
                      <a:pPr marL="216000" indent="-216000">
                        <a:lnSpc>
                          <a:spcPct val="95000"/>
                        </a:lnSpc>
                        <a:spcBef>
                          <a:spcPts val="0"/>
                        </a:spcBef>
                        <a:spcAft>
                          <a:spcPts val="200"/>
                        </a:spcAft>
                        <a:buClr>
                          <a:schemeClr val="tx2"/>
                        </a:buClr>
                        <a:tabLst>
                          <a:tab pos="176213" algn="l"/>
                        </a:tabLst>
                      </a:pPr>
                      <a:r>
                        <a:rPr lang="en-US" sz="900" b="1" kern="1200" noProof="0" dirty="0" smtClean="0">
                          <a:solidFill>
                            <a:schemeClr val="tx2"/>
                          </a:solidFill>
                          <a:latin typeface="+mn-lt"/>
                          <a:ea typeface="+mn-ea"/>
                          <a:cs typeface="+mn-cs"/>
                        </a:rPr>
                        <a:t>2. 		What should be considered in preparing the data room? </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Requirements for the documents needed on the basis of a comprehensive information requirements list ("IRL") at the target company</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IRL should be used as a working document and be synchronized with the filing system on the server (i.e. Mark date in IRL and identify file according to date)</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9</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0">
                <a:tc>
                  <a:txBody>
                    <a:bodyPr/>
                    <a:lstStyle/>
                    <a:p>
                      <a:pPr marL="216000" indent="-216000">
                        <a:lnSpc>
                          <a:spcPct val="95000"/>
                        </a:lnSpc>
                        <a:spcBef>
                          <a:spcPts val="0"/>
                        </a:spcBef>
                        <a:spcAft>
                          <a:spcPts val="200"/>
                        </a:spcAft>
                        <a:buAutoNum type="arabicPeriod" startAt="3"/>
                        <a:tabLst>
                          <a:tab pos="176213" algn="l"/>
                        </a:tabLst>
                      </a:pPr>
                      <a:r>
                        <a:rPr lang="en-US" sz="900" b="1" kern="1200" noProof="0" dirty="0" smtClean="0">
                          <a:solidFill>
                            <a:schemeClr val="tx2"/>
                          </a:solidFill>
                          <a:latin typeface="+mn-lt"/>
                          <a:ea typeface="+mn-ea"/>
                          <a:cs typeface="+mn-cs"/>
                        </a:rPr>
                        <a:t>What aspects should be considered in the naming of documents?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Precise and uniform naming of the documents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Content of the documents should be recognizable on the basis of the name</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Uniform language (German/English) on the basis of the expected investors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Uniform date and time data in the title (e.g. with contracts or financials)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n/a</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0">
                <a:tc>
                  <a:txBody>
                    <a:bodyPr/>
                    <a:lstStyle/>
                    <a:p>
                      <a:pPr marL="228600" indent="-228600">
                        <a:lnSpc>
                          <a:spcPct val="95000"/>
                        </a:lnSpc>
                        <a:spcBef>
                          <a:spcPts val="0"/>
                        </a:spcBef>
                        <a:spcAft>
                          <a:spcPts val="200"/>
                        </a:spcAft>
                        <a:buFont typeface="+mj-lt"/>
                        <a:buAutoNum type="arabicPeriod" startAt="4"/>
                        <a:tabLst>
                          <a:tab pos="176213" algn="l"/>
                        </a:tabLst>
                      </a:pPr>
                      <a:r>
                        <a:rPr lang="en-US" sz="900" b="1" kern="1200" noProof="0" dirty="0" smtClean="0">
                          <a:solidFill>
                            <a:schemeClr val="tx2"/>
                          </a:solidFill>
                          <a:latin typeface="+mn-lt"/>
                          <a:ea typeface="+mn-ea"/>
                          <a:cs typeface="+mn-cs"/>
                        </a:rPr>
                        <a:t>What aspects should be considered in preparing the documents?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PDF documents: Pages should be turned for the best possible readability</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Excel documents: Stipulation of the print area and page view</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Redacting of confidential information and/or information not relevant for the transaction: Names, dates of birth, contact information, banking information, customer information, price/volume data, etc.</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n/a</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0">
                <a:tc>
                  <a:txBody>
                    <a:bodyPr/>
                    <a:lstStyle/>
                    <a:p>
                      <a:pPr marL="228600" indent="-228600">
                        <a:lnSpc>
                          <a:spcPct val="95000"/>
                        </a:lnSpc>
                        <a:spcBef>
                          <a:spcPts val="0"/>
                        </a:spcBef>
                        <a:spcAft>
                          <a:spcPts val="200"/>
                        </a:spcAft>
                        <a:buFont typeface="+mj-lt"/>
                        <a:buAutoNum type="arabicPeriod" startAt="5"/>
                        <a:tabLst>
                          <a:tab pos="176213" algn="l"/>
                        </a:tabLst>
                      </a:pPr>
                      <a:r>
                        <a:rPr lang="en-US" sz="900" b="1" kern="1200" noProof="0" dirty="0" smtClean="0">
                          <a:solidFill>
                            <a:schemeClr val="tx2"/>
                          </a:solidFill>
                          <a:latin typeface="+mn-lt"/>
                          <a:ea typeface="+mn-ea"/>
                          <a:cs typeface="+mn-cs"/>
                        </a:rPr>
                        <a:t>What aspects should be considered in uploading of documents?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Storage of the documents on the KPMG server in the prescribed data-room structure, if applicable analogous to the IRL</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Numbering and naming of the directories on the KPMG server in accordance with prescribed data-room structure</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Numbering of the documents is generally performed automatically when uploading (consultation with data-room provider recommended)</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Performance of the document uploading into the data room either by KPMG or data room provider</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n/a</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612000">
                <a:tc>
                  <a:txBody>
                    <a:bodyPr/>
                    <a:lstStyle/>
                    <a:p>
                      <a:pPr marL="228600" indent="-228600">
                        <a:lnSpc>
                          <a:spcPct val="95000"/>
                        </a:lnSpc>
                        <a:spcBef>
                          <a:spcPts val="0"/>
                        </a:spcBef>
                        <a:spcAft>
                          <a:spcPts val="200"/>
                        </a:spcAft>
                        <a:buFont typeface="+mj-lt"/>
                        <a:buAutoNum type="arabicPeriod" startAt="6"/>
                        <a:tabLst>
                          <a:tab pos="176213" algn="l"/>
                        </a:tabLst>
                      </a:pPr>
                      <a:r>
                        <a:rPr lang="en-US" sz="900" b="1" kern="1200" noProof="0" dirty="0" smtClean="0">
                          <a:solidFill>
                            <a:schemeClr val="tx2"/>
                          </a:solidFill>
                          <a:latin typeface="+mn-lt"/>
                          <a:ea typeface="+mn-ea"/>
                          <a:cs typeface="+mn-cs"/>
                        </a:rPr>
                        <a:t>What aspects should be considered in setting up the data room?</a:t>
                      </a:r>
                    </a:p>
                  </a:txBody>
                  <a:tcPr marL="54000" marR="54000" marT="54000" marB="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Clarification with the client regarding the rights to be provided to data-room users (read/print/download)</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Set up groups and stipulate rights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If needed set up the Q&amp;A tools and corresponding Q&amp;A coordinators and expert groups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Use of Excel lists as alternative to the Q&amp;A tool</a:t>
                      </a:r>
                    </a:p>
                  </a:txBody>
                  <a:tcPr marL="54000" marR="54000" marT="5400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n/a</a:t>
                      </a:r>
                    </a:p>
                  </a:txBody>
                  <a:tcPr marL="54000" marR="54000" marT="54000" marB="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Compiling the Data Room</a:t>
            </a:r>
          </a:p>
        </p:txBody>
      </p:sp>
      <p:sp>
        <p:nvSpPr>
          <p:cNvPr id="4" name="Titel 3"/>
          <p:cNvSpPr>
            <a:spLocks noGrp="1"/>
          </p:cNvSpPr>
          <p:nvPr>
            <p:ph type="title"/>
          </p:nvPr>
        </p:nvSpPr>
        <p:spPr/>
        <p:txBody>
          <a:bodyPr/>
          <a:lstStyle/>
          <a:p>
            <a:pPr>
              <a:spcBef>
                <a:spcPts val="600"/>
              </a:spcBef>
              <a:buClr>
                <a:srgbClr val="97989A"/>
              </a:buClr>
              <a:buSzPct val="100000"/>
              <a:defRPr/>
            </a:pPr>
            <a:r>
              <a:rPr lang="en-US" sz="4000" dirty="0" smtClean="0"/>
              <a:t>Offer overview – Scope of services</a:t>
            </a:r>
            <a:endParaRPr lang="en-US" sz="4000" dirty="0">
              <a:solidFill>
                <a:srgbClr val="000000"/>
              </a:solidFill>
            </a:endParaRPr>
          </a:p>
        </p:txBody>
      </p:sp>
      <p:graphicFrame>
        <p:nvGraphicFramePr>
          <p:cNvPr id="5" name="Group 3"/>
          <p:cNvGraphicFramePr>
            <a:graphicFrameLocks noGrp="1"/>
          </p:cNvGraphicFramePr>
          <p:nvPr>
            <p:custDataLst>
              <p:tags r:id="rId1"/>
            </p:custDataLst>
            <p:extLst>
              <p:ext uri="{D42A27DB-BD31-4B8C-83A1-F6EECF244321}">
                <p14:modId xmlns:p14="http://schemas.microsoft.com/office/powerpoint/2010/main" val="2817029779"/>
              </p:ext>
            </p:extLst>
          </p:nvPr>
        </p:nvGraphicFramePr>
        <p:xfrm>
          <a:off x="488950" y="1422400"/>
          <a:ext cx="8928098" cy="4601520"/>
        </p:xfrm>
        <a:graphic>
          <a:graphicData uri="http://schemas.openxmlformats.org/drawingml/2006/table">
            <a:tbl>
              <a:tblPr/>
              <a:tblGrid>
                <a:gridCol w="1079526"/>
                <a:gridCol w="1962143"/>
                <a:gridCol w="1962143"/>
                <a:gridCol w="1962143"/>
                <a:gridCol w="1962143"/>
              </a:tblGrid>
              <a:tr h="233267">
                <a:tc gridSpan="2">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pitchFamily="34" charset="0"/>
                        </a:rPr>
                        <a:t>Scope of services</a:t>
                      </a:r>
                    </a:p>
                  </a:txBody>
                  <a:tcPr marL="54000" marR="54000" marT="54000" marB="54000" anchor="b" horzOverflow="overflow">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hMerge="1">
                  <a:txBody>
                    <a:bodyPr/>
                    <a:lstStyle/>
                    <a:p>
                      <a:endParaRPr lang="de-DE"/>
                    </a:p>
                  </a:txBody>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endParaRPr kumimoji="0" lang="en-US" sz="900" b="1" i="0" u="none" strike="noStrike" cap="none" normalizeH="0" baseline="0" noProof="0" dirty="0" smtClean="0">
                        <a:ln>
                          <a:noFill/>
                        </a:ln>
                        <a:solidFill>
                          <a:schemeClr val="bg1"/>
                        </a:solidFill>
                        <a:effectLst/>
                        <a:latin typeface="+mn-lt"/>
                        <a:cs typeface="Arial" pitchFamily="34" charset="0"/>
                      </a:endParaRPr>
                    </a:p>
                  </a:txBody>
                  <a:tcPr marL="54000" marR="54000" marT="54000" marB="54000" anchor="b"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endParaRPr kumimoji="0" lang="en-US" sz="900" b="1" i="0" u="none" strike="noStrike" cap="none" normalizeH="0" baseline="0" noProof="0" dirty="0" smtClean="0">
                        <a:ln>
                          <a:noFill/>
                        </a:ln>
                        <a:solidFill>
                          <a:schemeClr val="bg1"/>
                        </a:solidFill>
                        <a:effectLst/>
                        <a:latin typeface="+mn-lt"/>
                        <a:cs typeface="Arial" pitchFamily="34" charset="0"/>
                      </a:endParaRPr>
                    </a:p>
                  </a:txBody>
                  <a:tcPr marL="54000" marR="54000" marT="54000" marB="54000" anchor="b"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endParaRPr kumimoji="0" lang="en-US" sz="900" b="1" i="0" u="none" strike="noStrike" cap="none" normalizeH="0" baseline="0" noProof="0" dirty="0" smtClean="0">
                        <a:ln>
                          <a:noFill/>
                        </a:ln>
                        <a:solidFill>
                          <a:schemeClr val="bg1"/>
                        </a:solidFill>
                        <a:effectLst/>
                        <a:latin typeface="+mn-lt"/>
                        <a:cs typeface="Arial" pitchFamily="34" charset="0"/>
                      </a:endParaRPr>
                    </a:p>
                  </a:txBody>
                  <a:tcPr marL="54000" marR="54000" marT="54000" marB="54000" anchor="b" horzOverflow="overflow">
                    <a:lnL w="9525" cap="flat" cmpd="sng" algn="ctr">
                      <a:solidFill>
                        <a:schemeClr val="tx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r>
              <a:tr h="233267">
                <a:tc>
                  <a:txBody>
                    <a:bodyPr/>
                    <a:lstStyle/>
                    <a:p>
                      <a:pPr marL="0" marR="0" lvl="0" indent="0" algn="l" defTabSz="762000" rtl="0" eaLnBrk="1" fontAlgn="base" latinLnBrk="0" hangingPunct="1">
                        <a:lnSpc>
                          <a:spcPct val="100000"/>
                        </a:lnSpc>
                        <a:spcBef>
                          <a:spcPts val="600"/>
                        </a:spcBef>
                        <a:spcAft>
                          <a:spcPct val="0"/>
                        </a:spcAft>
                        <a:buClrTx/>
                        <a:buSzTx/>
                        <a:buFontTx/>
                        <a:buNone/>
                        <a:tabLst/>
                      </a:pPr>
                      <a:endParaRPr kumimoji="0" lang="en-US" sz="900" b="1" i="0" u="none" strike="noStrike" cap="none" normalizeH="0" baseline="0" noProof="0" dirty="0" smtClean="0">
                        <a:ln>
                          <a:noFill/>
                        </a:ln>
                        <a:solidFill>
                          <a:schemeClr val="bg1"/>
                        </a:solidFill>
                        <a:effectLst/>
                        <a:latin typeface="+mn-lt"/>
                        <a:cs typeface="Arial" pitchFamily="34" charset="0"/>
                      </a:endParaRPr>
                    </a:p>
                  </a:txBody>
                  <a:tcPr marL="54000" marR="54000" marT="54000" marB="54000" anchor="b"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2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Drooms</a:t>
                      </a:r>
                    </a:p>
                  </a:txBody>
                  <a:tcPr marL="54000" marR="54000" marT="54000" marB="54000" anchor="b"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2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Imprima</a:t>
                      </a:r>
                    </a:p>
                  </a:txBody>
                  <a:tcPr marL="54000" marR="54000" marT="54000" marB="54000" anchor="b"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2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IntraLinks</a:t>
                      </a:r>
                    </a:p>
                  </a:txBody>
                  <a:tcPr marL="54000" marR="54000" marT="54000" marB="54000" anchor="b"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2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Merrill Datasite</a:t>
                      </a:r>
                    </a:p>
                  </a:txBody>
                  <a:tcPr marL="54000" marR="54000" marT="54000" marB="54000" anchor="b"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accent3"/>
                          </a:solidFill>
                          <a:effectLst/>
                          <a:latin typeface="+mn-lt"/>
                          <a:cs typeface="Arial" pitchFamily="34" charset="0"/>
                        </a:rPr>
                        <a:t>Service offering</a:t>
                      </a:r>
                    </a:p>
                  </a:txBody>
                  <a:tcPr marL="54000" marR="54000" marT="54000" marB="54000"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Designated project manager</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Support with loading of documents as well as indexing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Designated project manager</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Support with loading of documents as well as indexing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Designated project manager</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Designated project manager</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accent3"/>
                          </a:solidFill>
                          <a:effectLst/>
                          <a:latin typeface="+mn-lt"/>
                          <a:cs typeface="Arial" pitchFamily="34" charset="0"/>
                        </a:rPr>
                        <a:t>Access</a:t>
                      </a:r>
                    </a:p>
                  </a:txBody>
                  <a:tcPr marL="54000" marR="54000" marT="54000" marB="54000"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Unlimited number of users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Unlimited number of users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500 users per workspace</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Additional users: € 665 per 100 users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Unlimited number of users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accent3"/>
                          </a:solidFill>
                          <a:effectLst/>
                          <a:latin typeface="+mn-lt"/>
                          <a:cs typeface="Arial" pitchFamily="34" charset="0"/>
                        </a:rPr>
                        <a:t>Security</a:t>
                      </a:r>
                    </a:p>
                  </a:txBody>
                  <a:tcPr marL="54000" marR="54000" marT="54000" marB="54000"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Security through user identification and encryption</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Printing and downloading of data can be restricted</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Personal user accounts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Security through user identification, firewall, virus protection and encryption</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Printing and downloading of data can be restricted</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Personal user accounts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Security through user identification, firewall, virus protection and encryption</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Printing and downloading of data can be restricted</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Personal user accounts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Security through user identification, firewall, virus protection and encryption</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Printing and downloading of data can be restricted</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Personal user accounts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accent3"/>
                          </a:solidFill>
                          <a:effectLst/>
                          <a:latin typeface="+mn-lt"/>
                          <a:cs typeface="Arial" pitchFamily="34" charset="0"/>
                        </a:rPr>
                        <a:t>Watermark</a:t>
                      </a:r>
                    </a:p>
                  </a:txBody>
                  <a:tcPr marL="54000" marR="54000" marT="54000" marB="54000"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Dynamic watermark function</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Dynamic watermark function</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Dynamic watermark function</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Dynamic watermark function</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accent3"/>
                          </a:solidFill>
                          <a:effectLst/>
                          <a:latin typeface="+mn-lt"/>
                          <a:cs typeface="Arial" pitchFamily="34" charset="0"/>
                        </a:rPr>
                        <a:t>Search function</a:t>
                      </a:r>
                    </a:p>
                  </a:txBody>
                  <a:tcPr marL="54000" marR="54000" marT="54000" marB="54000"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Full text search</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Search and filter function for all types of data</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Search and filter function for all types of data</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Full text search</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accent3"/>
                          </a:solidFill>
                          <a:effectLst/>
                          <a:latin typeface="+mn-lt"/>
                          <a:cs typeface="Arial" pitchFamily="34" charset="0"/>
                        </a:rPr>
                        <a:t>Q&amp;A function</a:t>
                      </a:r>
                    </a:p>
                  </a:txBody>
                  <a:tcPr marL="54000" marR="54000" marT="54000" marB="54000"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Full Q&amp;A platform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Full Q&amp;A platform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Q&amp;A function available</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Includes auto-delegate function for incoming questions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Full Q&amp;A platform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accent3"/>
                          </a:solidFill>
                          <a:effectLst/>
                          <a:latin typeface="+mn-lt"/>
                          <a:cs typeface="Arial" pitchFamily="34" charset="0"/>
                        </a:rPr>
                        <a:t>Service hotline </a:t>
                      </a:r>
                    </a:p>
                  </a:txBody>
                  <a:tcPr marL="54000" marR="54000" marT="54000" marB="54000"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24/7/365</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24/7/365</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24/7/365</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24/7/365</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accent3"/>
                          </a:solidFill>
                          <a:effectLst/>
                          <a:latin typeface="+mn-lt"/>
                          <a:cs typeface="Arial" pitchFamily="34" charset="0"/>
                        </a:rPr>
                        <a:t>Languages</a:t>
                      </a:r>
                    </a:p>
                  </a:txBody>
                  <a:tcPr marL="54000" marR="54000" marT="54000" marB="54000"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No information</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Supports twelve languages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Supports eight languages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Supports eight languages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r>
              <a:tr h="5040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accent3"/>
                          </a:solidFill>
                          <a:effectLst/>
                          <a:latin typeface="+mn-lt"/>
                          <a:cs typeface="Arial" pitchFamily="34" charset="0"/>
                        </a:rPr>
                        <a:t>iPad / iPhone compatibility</a:t>
                      </a:r>
                    </a:p>
                  </a:txBody>
                  <a:tcPr marL="54000" marR="54000" marT="54000" marB="54000"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Yes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No</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Yes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Yes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941637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Compiling the Data Room</a:t>
            </a:r>
          </a:p>
        </p:txBody>
      </p:sp>
      <p:sp>
        <p:nvSpPr>
          <p:cNvPr id="4" name="Titel 3"/>
          <p:cNvSpPr>
            <a:spLocks noGrp="1"/>
          </p:cNvSpPr>
          <p:nvPr>
            <p:ph type="title"/>
          </p:nvPr>
        </p:nvSpPr>
        <p:spPr/>
        <p:txBody>
          <a:bodyPr/>
          <a:lstStyle/>
          <a:p>
            <a:pPr>
              <a:spcBef>
                <a:spcPts val="600"/>
              </a:spcBef>
              <a:buClr>
                <a:srgbClr val="97989A"/>
              </a:buClr>
              <a:buSzPct val="100000"/>
              <a:defRPr/>
            </a:pPr>
            <a:r>
              <a:rPr lang="en-US" sz="4000" dirty="0" smtClean="0"/>
              <a:t>Offer overview – Price calculation</a:t>
            </a:r>
            <a:endParaRPr lang="en-US" sz="4000" dirty="0">
              <a:solidFill>
                <a:srgbClr val="000000"/>
              </a:solidFill>
            </a:endParaRPr>
          </a:p>
        </p:txBody>
      </p:sp>
      <p:graphicFrame>
        <p:nvGraphicFramePr>
          <p:cNvPr id="5" name="Group 3"/>
          <p:cNvGraphicFramePr>
            <a:graphicFrameLocks noGrp="1"/>
          </p:cNvGraphicFramePr>
          <p:nvPr>
            <p:custDataLst>
              <p:tags r:id="rId1"/>
            </p:custDataLst>
            <p:extLst>
              <p:ext uri="{D42A27DB-BD31-4B8C-83A1-F6EECF244321}">
                <p14:modId xmlns:p14="http://schemas.microsoft.com/office/powerpoint/2010/main" val="4094912735"/>
              </p:ext>
            </p:extLst>
          </p:nvPr>
        </p:nvGraphicFramePr>
        <p:xfrm>
          <a:off x="488950" y="1422400"/>
          <a:ext cx="8927282" cy="4600800"/>
        </p:xfrm>
        <a:graphic>
          <a:graphicData uri="http://schemas.openxmlformats.org/drawingml/2006/table">
            <a:tbl>
              <a:tblPr/>
              <a:tblGrid>
                <a:gridCol w="1078464"/>
                <a:gridCol w="2196000"/>
                <a:gridCol w="1728000"/>
                <a:gridCol w="1962409"/>
                <a:gridCol w="1962409"/>
              </a:tblGrid>
              <a:tr h="233267">
                <a:tc gridSpan="2">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pitchFamily="34" charset="0"/>
                        </a:rPr>
                        <a:t>Price calculation</a:t>
                      </a:r>
                    </a:p>
                  </a:txBody>
                  <a:tcPr marL="54000" marR="54000" marT="54000" marB="54000" anchor="b" horzOverflow="overflow">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hMerge="1">
                  <a:txBody>
                    <a:bodyPr/>
                    <a:lstStyle/>
                    <a:p>
                      <a:endParaRPr lang="de-DE"/>
                    </a:p>
                  </a:txBody>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endParaRPr kumimoji="0" lang="en-US" sz="900" b="1" i="0" u="none" strike="noStrike" cap="none" normalizeH="0" baseline="0" noProof="0" dirty="0" smtClean="0">
                        <a:ln>
                          <a:noFill/>
                        </a:ln>
                        <a:solidFill>
                          <a:schemeClr val="bg1"/>
                        </a:solidFill>
                        <a:effectLst/>
                        <a:latin typeface="+mn-lt"/>
                        <a:cs typeface="Arial" pitchFamily="34" charset="0"/>
                      </a:endParaRPr>
                    </a:p>
                  </a:txBody>
                  <a:tcPr marL="54000" marR="54000" marT="54000" marB="54000" anchor="b"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endParaRPr kumimoji="0" lang="en-US" sz="900" b="1" i="0" u="none" strike="noStrike" cap="none" normalizeH="0" baseline="0" noProof="0" dirty="0" smtClean="0">
                        <a:ln>
                          <a:noFill/>
                        </a:ln>
                        <a:solidFill>
                          <a:schemeClr val="bg1"/>
                        </a:solidFill>
                        <a:effectLst/>
                        <a:latin typeface="+mn-lt"/>
                        <a:cs typeface="Arial" pitchFamily="34" charset="0"/>
                      </a:endParaRPr>
                    </a:p>
                  </a:txBody>
                  <a:tcPr marL="54000" marR="54000" marT="54000" marB="54000" anchor="b"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endParaRPr kumimoji="0" lang="en-US" sz="900" b="1" i="0" u="none" strike="noStrike" cap="none" normalizeH="0" baseline="0" noProof="0" dirty="0" smtClean="0">
                        <a:ln>
                          <a:noFill/>
                        </a:ln>
                        <a:solidFill>
                          <a:schemeClr val="bg1"/>
                        </a:solidFill>
                        <a:effectLst/>
                        <a:latin typeface="+mn-lt"/>
                        <a:cs typeface="Arial" pitchFamily="34" charset="0"/>
                      </a:endParaRPr>
                    </a:p>
                  </a:txBody>
                  <a:tcPr marL="54000" marR="54000" marT="54000" marB="54000" anchor="b" horzOverflow="overflow">
                    <a:lnL w="9525" cap="flat" cmpd="sng" algn="ctr">
                      <a:solidFill>
                        <a:schemeClr val="tx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r>
              <a:tr h="233267">
                <a:tc>
                  <a:txBody>
                    <a:bodyPr/>
                    <a:lstStyle/>
                    <a:p>
                      <a:pPr marL="0" marR="0" lvl="0" indent="0" algn="l" defTabSz="762000" rtl="0" eaLnBrk="1" fontAlgn="base" latinLnBrk="0" hangingPunct="1">
                        <a:lnSpc>
                          <a:spcPct val="100000"/>
                        </a:lnSpc>
                        <a:spcBef>
                          <a:spcPts val="600"/>
                        </a:spcBef>
                        <a:spcAft>
                          <a:spcPct val="0"/>
                        </a:spcAft>
                        <a:buClrTx/>
                        <a:buSzTx/>
                        <a:buFontTx/>
                        <a:buNone/>
                        <a:tabLst/>
                      </a:pPr>
                      <a:endParaRPr kumimoji="0" lang="en-US" sz="900" b="1" i="0" u="none" strike="noStrike" cap="none" normalizeH="0" baseline="0" noProof="0" dirty="0" smtClean="0">
                        <a:ln>
                          <a:noFill/>
                        </a:ln>
                        <a:solidFill>
                          <a:schemeClr val="bg1"/>
                        </a:solidFill>
                        <a:effectLst/>
                        <a:latin typeface="+mn-lt"/>
                        <a:cs typeface="Arial" pitchFamily="34" charset="0"/>
                      </a:endParaRPr>
                    </a:p>
                  </a:txBody>
                  <a:tcPr marL="54000" marR="54000" marT="54000" marB="54000" anchor="b"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2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Drooms</a:t>
                      </a:r>
                    </a:p>
                  </a:txBody>
                  <a:tcPr marL="54000" marR="54000" marT="54000" marB="54000" anchor="b"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2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Imprima</a:t>
                      </a:r>
                    </a:p>
                  </a:txBody>
                  <a:tcPr marL="54000" marR="54000" marT="54000" marB="54000" anchor="b"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2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IntraLinks</a:t>
                      </a:r>
                    </a:p>
                  </a:txBody>
                  <a:tcPr marL="54000" marR="54000" marT="54000" marB="54000" anchor="b"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2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Merrill Datasite</a:t>
                      </a:r>
                    </a:p>
                  </a:txBody>
                  <a:tcPr marL="54000" marR="54000" marT="54000" marB="54000" anchor="b"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accent3"/>
                          </a:solidFill>
                          <a:effectLst/>
                          <a:latin typeface="+mn-lt"/>
                          <a:ea typeface="+mn-ea"/>
                          <a:cs typeface="Arial" pitchFamily="34" charset="0"/>
                        </a:rPr>
                        <a:t>30,000 pages</a:t>
                      </a:r>
                    </a:p>
                  </a:txBody>
                  <a:tcPr marL="54000" marR="54000" marT="54000" marB="54000"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Base fee: €1,000 (1,500 pages included)</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Above1,500 pages: €0.42 per page</a:t>
                      </a:r>
                    </a:p>
                    <a:p>
                      <a:pPr marL="0" marR="0" lvl="2" indent="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None/>
                        <a:tabLst/>
                        <a:defRPr/>
                      </a:pPr>
                      <a:r>
                        <a:rPr kumimoji="0" lang="en-US" sz="900" b="1" i="0" u="none" strike="noStrike" kern="1200" cap="none" spc="0" normalizeH="0" baseline="0" noProof="0" dirty="0" smtClean="0">
                          <a:ln>
                            <a:noFill/>
                          </a:ln>
                          <a:solidFill>
                            <a:schemeClr val="tx1"/>
                          </a:solidFill>
                          <a:effectLst/>
                          <a:uLnTx/>
                          <a:uFillTx/>
                          <a:latin typeface="+mn-lt"/>
                          <a:ea typeface="+mn-ea"/>
                          <a:cs typeface="Arial" pitchFamily="34" charset="0"/>
                        </a:rPr>
                        <a:t>Total cost for 30,000 pages: €12,970</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Base fee: €13,000 (30,000 pages included)</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Above 30,000 pages: €0.40 per page</a:t>
                      </a:r>
                    </a:p>
                    <a:p>
                      <a:pPr marL="0" marR="0" lvl="2" indent="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None/>
                        <a:tabLst/>
                        <a:defRPr/>
                      </a:pPr>
                      <a:r>
                        <a:rPr kumimoji="0" lang="en-US" sz="900" b="1" i="0" u="none" strike="noStrike" kern="1200" cap="none" spc="0" normalizeH="0" baseline="0" noProof="0" dirty="0" smtClean="0">
                          <a:ln>
                            <a:noFill/>
                          </a:ln>
                          <a:solidFill>
                            <a:schemeClr val="tx1"/>
                          </a:solidFill>
                          <a:effectLst/>
                          <a:uLnTx/>
                          <a:uFillTx/>
                          <a:latin typeface="+mn-lt"/>
                          <a:ea typeface="+mn-ea"/>
                          <a:cs typeface="Arial" pitchFamily="34" charset="0"/>
                        </a:rPr>
                        <a:t>Total cost for 30,000 pages: €13,000</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Base fee: €9,900 (30,000 pages included)</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Additional pages: €300 per 1,000 pages (additional pages can be offset against deleted additional pages)</a:t>
                      </a:r>
                    </a:p>
                    <a:p>
                      <a:pPr marL="0" marR="0" lvl="2" indent="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None/>
                        <a:tabLst/>
                        <a:defRPr/>
                      </a:pPr>
                      <a:r>
                        <a:rPr kumimoji="0" lang="en-US" sz="900" b="1" i="0" u="none" strike="noStrike" kern="1200" cap="none" spc="0" normalizeH="0" baseline="0" noProof="0" dirty="0" smtClean="0">
                          <a:ln>
                            <a:noFill/>
                          </a:ln>
                          <a:solidFill>
                            <a:schemeClr val="tx1"/>
                          </a:solidFill>
                          <a:effectLst/>
                          <a:uLnTx/>
                          <a:uFillTx/>
                          <a:latin typeface="+mn-lt"/>
                          <a:ea typeface="+mn-ea"/>
                          <a:cs typeface="Arial" pitchFamily="34" charset="0"/>
                        </a:rPr>
                        <a:t>Total cost for 30,000 pages: €9,900</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Pages 1 to 9,999: €0.62 per page (every page)</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Pages 10,000 to 29,999: €0.57 per page (every page)</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Pages 30,000 to 49,999: €0.53 per page (every page)</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Above 50,000 pages: €0.49 per page (every page)</a:t>
                      </a:r>
                    </a:p>
                    <a:p>
                      <a:pPr marL="0" marR="0" lvl="2" indent="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None/>
                        <a:tabLst/>
                        <a:defRPr/>
                      </a:pPr>
                      <a:r>
                        <a:rPr kumimoji="0" lang="en-US" sz="900" b="1" i="0" u="none" strike="noStrike" kern="1200" cap="none" spc="0" normalizeH="0" baseline="0" noProof="0" dirty="0" smtClean="0">
                          <a:ln>
                            <a:noFill/>
                          </a:ln>
                          <a:solidFill>
                            <a:schemeClr val="tx1"/>
                          </a:solidFill>
                          <a:effectLst/>
                          <a:uLnTx/>
                          <a:uFillTx/>
                          <a:latin typeface="+mn-lt"/>
                          <a:ea typeface="+mn-ea"/>
                          <a:cs typeface="Arial" pitchFamily="34" charset="0"/>
                        </a:rPr>
                        <a:t>Total cost for 30,000 pages: €15,900</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accent3"/>
                          </a:solidFill>
                          <a:effectLst/>
                          <a:latin typeface="+mn-lt"/>
                          <a:ea typeface="+mn-ea"/>
                          <a:cs typeface="Arial" pitchFamily="34" charset="0"/>
                        </a:rPr>
                        <a:t>Offsite scanning </a:t>
                      </a:r>
                    </a:p>
                  </a:txBody>
                  <a:tcPr marL="54000" marR="54000" marT="54000" marB="54000"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€0.15 per page for A4 or A3</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A2 – A0 (black/white): €3.50 per page</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A2 – A0 (color): €15.90 per page</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Scan preparation and transport available for extra costs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Sizes up to A3: €0.18 per page</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A2 – A0 : €4.50 per document</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A4: €0.20 per page</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A3: €0.55 per page</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A2 – A0: €2.10 per page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Sizes up to A3: €0.19 per page</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A2 – A0: €5.00 per page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accent3"/>
                          </a:solidFill>
                          <a:effectLst/>
                          <a:latin typeface="+mn-lt"/>
                          <a:ea typeface="+mn-ea"/>
                          <a:cs typeface="Arial" pitchFamily="34" charset="0"/>
                        </a:rPr>
                        <a:t>Onsite scanning (at customer’s place)</a:t>
                      </a:r>
                    </a:p>
                  </a:txBody>
                  <a:tcPr marL="54000" marR="54000" marT="54000" marB="0"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€0.15 per page for A4 or A3</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A2 – A0 (black/white): €3.50 per page</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A2 – A0 (color): €15.90 per page</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€25 per hour for preparation</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€30 per hour for preparation outside of standard time</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€350 per day for scan mngt.</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€525 per day for scan mngt. outside of standard time</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€200 per day for travel expenses (national)</a:t>
                      </a:r>
                    </a:p>
                  </a:txBody>
                  <a:tcPr marL="54000" marR="54000" marT="54000" marB="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Same as offsite plus €1,750 per day</a:t>
                      </a:r>
                    </a:p>
                  </a:txBody>
                  <a:tcPr marL="54000" marR="54000" marT="54000" marB="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€42 per hour per person plus travel expenses, accommodation and €500 setup fee</a:t>
                      </a:r>
                    </a:p>
                  </a:txBody>
                  <a:tcPr marL="54000" marR="54000" marT="54000" marB="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€1,500 per day plus travel expenses, accommodation, and out-of-pocket cost incurred</a:t>
                      </a:r>
                    </a:p>
                  </a:txBody>
                  <a:tcPr marL="54000" marR="54000" marT="54000" marB="0"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8182233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Compiling the Data Room</a:t>
            </a:r>
          </a:p>
        </p:txBody>
      </p:sp>
      <p:sp>
        <p:nvSpPr>
          <p:cNvPr id="4" name="Titel 3"/>
          <p:cNvSpPr>
            <a:spLocks noGrp="1"/>
          </p:cNvSpPr>
          <p:nvPr>
            <p:ph type="title"/>
          </p:nvPr>
        </p:nvSpPr>
        <p:spPr/>
        <p:txBody>
          <a:bodyPr/>
          <a:lstStyle/>
          <a:p>
            <a:pPr>
              <a:spcBef>
                <a:spcPts val="600"/>
              </a:spcBef>
              <a:buClr>
                <a:srgbClr val="97989A"/>
              </a:buClr>
              <a:buSzPct val="100000"/>
              <a:defRPr/>
            </a:pPr>
            <a:r>
              <a:rPr lang="en-US" sz="4000" dirty="0" smtClean="0"/>
              <a:t>Offer overview – Operational services</a:t>
            </a:r>
            <a:endParaRPr lang="en-US" sz="4000" dirty="0">
              <a:solidFill>
                <a:srgbClr val="000000"/>
              </a:solidFill>
            </a:endParaRPr>
          </a:p>
        </p:txBody>
      </p:sp>
      <p:graphicFrame>
        <p:nvGraphicFramePr>
          <p:cNvPr id="5" name="Group 3"/>
          <p:cNvGraphicFramePr>
            <a:graphicFrameLocks noGrp="1"/>
          </p:cNvGraphicFramePr>
          <p:nvPr>
            <p:custDataLst>
              <p:tags r:id="rId1"/>
            </p:custDataLst>
            <p:extLst>
              <p:ext uri="{D42A27DB-BD31-4B8C-83A1-F6EECF244321}">
                <p14:modId xmlns:p14="http://schemas.microsoft.com/office/powerpoint/2010/main" val="367179438"/>
              </p:ext>
            </p:extLst>
          </p:nvPr>
        </p:nvGraphicFramePr>
        <p:xfrm>
          <a:off x="488951" y="1422400"/>
          <a:ext cx="8928000" cy="4618800"/>
        </p:xfrm>
        <a:graphic>
          <a:graphicData uri="http://schemas.openxmlformats.org/drawingml/2006/table">
            <a:tbl>
              <a:tblPr/>
              <a:tblGrid>
                <a:gridCol w="1080000"/>
                <a:gridCol w="2232000"/>
                <a:gridCol w="1980000"/>
                <a:gridCol w="1818000"/>
                <a:gridCol w="1818000"/>
              </a:tblGrid>
              <a:tr h="233267">
                <a:tc gridSpan="2">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pitchFamily="34" charset="0"/>
                        </a:rPr>
                        <a:t>Operational services</a:t>
                      </a:r>
                    </a:p>
                  </a:txBody>
                  <a:tcPr marL="54000" marR="54000" marT="54000" marB="54000" anchor="b" horzOverflow="overflow">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hMerge="1">
                  <a:txBody>
                    <a:bodyPr/>
                    <a:lstStyle/>
                    <a:p>
                      <a:endParaRPr lang="de-DE"/>
                    </a:p>
                  </a:txBody>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endParaRPr kumimoji="0" lang="en-US" sz="900" b="1" i="0" u="none" strike="noStrike" cap="none" normalizeH="0" baseline="0" noProof="0" dirty="0" smtClean="0">
                        <a:ln>
                          <a:noFill/>
                        </a:ln>
                        <a:solidFill>
                          <a:schemeClr val="bg1"/>
                        </a:solidFill>
                        <a:effectLst/>
                        <a:latin typeface="+mn-lt"/>
                        <a:cs typeface="Arial" pitchFamily="34" charset="0"/>
                      </a:endParaRPr>
                    </a:p>
                  </a:txBody>
                  <a:tcPr marL="54000" marR="54000" marT="54000" marB="54000" anchor="b"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endParaRPr kumimoji="0" lang="en-US" sz="900" b="1" i="0" u="none" strike="noStrike" cap="none" normalizeH="0" baseline="0" noProof="0" dirty="0" smtClean="0">
                        <a:ln>
                          <a:noFill/>
                        </a:ln>
                        <a:solidFill>
                          <a:schemeClr val="bg1"/>
                        </a:solidFill>
                        <a:effectLst/>
                        <a:latin typeface="+mn-lt"/>
                        <a:cs typeface="Arial" pitchFamily="34" charset="0"/>
                      </a:endParaRPr>
                    </a:p>
                  </a:txBody>
                  <a:tcPr marL="54000" marR="54000" marT="54000" marB="54000" anchor="b"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endParaRPr kumimoji="0" lang="en-US" sz="900" b="1" i="0" u="none" strike="noStrike" cap="none" normalizeH="0" baseline="0" noProof="0" dirty="0" smtClean="0">
                        <a:ln>
                          <a:noFill/>
                        </a:ln>
                        <a:solidFill>
                          <a:schemeClr val="bg1"/>
                        </a:solidFill>
                        <a:effectLst/>
                        <a:latin typeface="+mn-lt"/>
                        <a:cs typeface="Arial" pitchFamily="34" charset="0"/>
                      </a:endParaRPr>
                    </a:p>
                  </a:txBody>
                  <a:tcPr marL="54000" marR="54000" marT="54000" marB="54000" anchor="b" horzOverflow="overflow">
                    <a:lnL w="9525" cap="flat" cmpd="sng" algn="ctr">
                      <a:solidFill>
                        <a:schemeClr val="tx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r>
              <a:tr h="233267">
                <a:tc>
                  <a:txBody>
                    <a:bodyPr/>
                    <a:lstStyle/>
                    <a:p>
                      <a:pPr marL="0" marR="0" lvl="0" indent="0" algn="l" defTabSz="762000" rtl="0" eaLnBrk="1" fontAlgn="base" latinLnBrk="0" hangingPunct="1">
                        <a:lnSpc>
                          <a:spcPct val="100000"/>
                        </a:lnSpc>
                        <a:spcBef>
                          <a:spcPts val="600"/>
                        </a:spcBef>
                        <a:spcAft>
                          <a:spcPct val="0"/>
                        </a:spcAft>
                        <a:buClrTx/>
                        <a:buSzTx/>
                        <a:buFontTx/>
                        <a:buNone/>
                        <a:tabLst/>
                      </a:pPr>
                      <a:endParaRPr kumimoji="0" lang="en-US" sz="900" b="1" i="0" u="none" strike="noStrike" cap="none" normalizeH="0" baseline="0" noProof="0" dirty="0" smtClean="0">
                        <a:ln>
                          <a:noFill/>
                        </a:ln>
                        <a:solidFill>
                          <a:schemeClr val="bg1"/>
                        </a:solidFill>
                        <a:effectLst/>
                        <a:latin typeface="+mn-lt"/>
                        <a:cs typeface="Arial" pitchFamily="34" charset="0"/>
                      </a:endParaRPr>
                    </a:p>
                  </a:txBody>
                  <a:tcPr marL="54000" marR="54000" marT="54000" marB="54000" anchor="b"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2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Drooms</a:t>
                      </a:r>
                    </a:p>
                  </a:txBody>
                  <a:tcPr marL="54000" marR="54000" marT="54000" marB="54000" anchor="b"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2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Imprima</a:t>
                      </a:r>
                    </a:p>
                  </a:txBody>
                  <a:tcPr marL="54000" marR="54000" marT="54000" marB="54000" anchor="b"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2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IntraLinks</a:t>
                      </a:r>
                    </a:p>
                  </a:txBody>
                  <a:tcPr marL="54000" marR="54000" marT="54000" marB="54000" anchor="b"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2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Merrill Datasite</a:t>
                      </a:r>
                    </a:p>
                  </a:txBody>
                  <a:tcPr marL="54000" marR="54000" marT="54000" marB="54000" anchor="b"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accent3"/>
                          </a:solidFill>
                          <a:effectLst/>
                          <a:latin typeface="+mn-lt"/>
                          <a:ea typeface="+mn-ea"/>
                          <a:cs typeface="Arial" pitchFamily="34" charset="0"/>
                        </a:rPr>
                        <a:t>Additional DVDs, CDs</a:t>
                      </a:r>
                    </a:p>
                  </a:txBody>
                  <a:tcPr marL="54000" marR="54000" marT="36000" marB="36000"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3 DVDs included</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Additional copy: €50 each</a:t>
                      </a: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2 DVDs included</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Additional copy: €0.03 per page per copy, minimum of €250 per copy</a:t>
                      </a: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2 DVDs included</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Additional copy: €200 each</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Additional Master DVD: €650 each</a:t>
                      </a: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2 DVD included</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Additional copy: €125 each</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Additional master DVD: €175 each</a:t>
                      </a: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accent3"/>
                          </a:solidFill>
                          <a:effectLst/>
                          <a:latin typeface="+mn-lt"/>
                          <a:ea typeface="+mn-ea"/>
                          <a:cs typeface="Arial" pitchFamily="34" charset="0"/>
                        </a:rPr>
                        <a:t>Extension of data room</a:t>
                      </a:r>
                    </a:p>
                  </a:txBody>
                  <a:tcPr marL="54000" marR="54000" marT="36000" marB="36000"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Extension of data room (3 months included in price): €0.15 per page from 4th month on (minimum of €250 per month) plus €1 per upload of new page; €0.12 per page from 7th month on (minimum of €250 per month) plus €1 per upload of new page</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Cost for 3-months extension (30,000 pages): €13,500</a:t>
                      </a: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Extension of data room (3 months included in price): 20% of the page rates per 4 weeks</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Cost for 3-months extension (30,000 pages): Ca. €8,357 (based on 30-day months)</a:t>
                      </a: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Extension of data room (3 months included in price): Either 1/3 of base rate for monthly extension (automatically) or with small discount for extensions over 3 months (agreement)</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Cost for 3-months extension (30,000 pages): €9,900</a:t>
                      </a: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Extension of the data room (3 months included in price): €0.09 per page charged per month (newly added pages during continuation charged at full rate)</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Cost for 3-months extension (30,000 pages): €8,100</a:t>
                      </a: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accent3"/>
                          </a:solidFill>
                          <a:effectLst/>
                          <a:latin typeface="+mn-lt"/>
                          <a:ea typeface="+mn-ea"/>
                          <a:cs typeface="Arial" pitchFamily="34" charset="0"/>
                        </a:rPr>
                        <a:t>Extended project management</a:t>
                      </a:r>
                      <a:r>
                        <a:rPr kumimoji="0" lang="en-US" sz="900" b="1" i="0" u="none" strike="noStrike" kern="1200" cap="none" normalizeH="0" baseline="30000" noProof="0" dirty="0" smtClean="0">
                          <a:ln>
                            <a:noFill/>
                          </a:ln>
                          <a:solidFill>
                            <a:schemeClr val="accent3"/>
                          </a:solidFill>
                          <a:effectLst/>
                          <a:latin typeface="+mn-lt"/>
                          <a:ea typeface="+mn-ea"/>
                          <a:cs typeface="Arial" pitchFamily="34" charset="0"/>
                        </a:rPr>
                        <a:t>(a)</a:t>
                      </a:r>
                    </a:p>
                  </a:txBody>
                  <a:tcPr marL="54000" marR="54000" marT="36000" marB="36000"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€150 per hour for extended project management during standard time</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€200 per hour for extended project management outside of standard time</a:t>
                      </a: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€150 per hour for extended project management during standard time</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€1.750 per 8 hour shift for extended project management during weekends (minimum fee)</a:t>
                      </a: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€175 per hour for extended project management</a:t>
                      </a:r>
                      <a:b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br>
                      <a:endPar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endParaRP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Free of charge</a:t>
                      </a: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accent3"/>
                          </a:solidFill>
                          <a:effectLst/>
                          <a:latin typeface="+mn-lt"/>
                          <a:ea typeface="+mn-ea"/>
                          <a:cs typeface="Arial" pitchFamily="34" charset="0"/>
                        </a:rPr>
                        <a:t>Misc.</a:t>
                      </a:r>
                    </a:p>
                  </a:txBody>
                  <a:tcPr marL="54000" marR="54000" marT="36000" marB="36000"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€850 per 8 hour shift for document sourcing (gathering, sorting and scanning) plus travel expenses of €200 per day (national)</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Data Room freeze / guarantee: €0.23 per page and year (minimum of 36 months)</a:t>
                      </a:r>
                    </a:p>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Customized branding of header: €1,500 (one-time)</a:t>
                      </a: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n/a</a:t>
                      </a: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n/a</a:t>
                      </a: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€16 per MB for audio/video/etc.</a:t>
                      </a: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r>
            </a:tbl>
          </a:graphicData>
        </a:graphic>
      </p:graphicFrame>
      <p:sp>
        <p:nvSpPr>
          <p:cNvPr id="7" name="Text Box 8"/>
          <p:cNvSpPr txBox="1">
            <a:spLocks noChangeArrowheads="1"/>
          </p:cNvSpPr>
          <p:nvPr>
            <p:custDataLst>
              <p:tags r:id="rId2"/>
            </p:custDataLst>
          </p:nvPr>
        </p:nvSpPr>
        <p:spPr bwMode="auto">
          <a:xfrm>
            <a:off x="488950" y="6092825"/>
            <a:ext cx="7668000"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latin typeface="Arial"/>
                <a:cs typeface="Arial" pitchFamily="34" charset="0"/>
              </a:rPr>
              <a:t>Note:	(a) E.g. </a:t>
            </a:r>
            <a:r>
              <a:rPr lang="en-US" sz="600" dirty="0" smtClean="0">
                <a:cs typeface="Arial" pitchFamily="34" charset="0"/>
              </a:rPr>
              <a:t>splitting of oversize electronic files; extensive re-indexing; reordering or renaming electronic files; extraction of files from other databases; file replacement, etc.</a:t>
            </a:r>
            <a:endParaRPr lang="en-US" sz="600" dirty="0">
              <a:latin typeface="Arial"/>
              <a:cs typeface="Arial" pitchFamily="34" charset="0"/>
            </a:endParaRPr>
          </a:p>
        </p:txBody>
      </p:sp>
    </p:spTree>
    <p:extLst>
      <p:ext uri="{BB962C8B-B14F-4D97-AF65-F5344CB8AC3E}">
        <p14:creationId xmlns:p14="http://schemas.microsoft.com/office/powerpoint/2010/main" val="2835338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Compiling the Data Room</a:t>
            </a:r>
          </a:p>
        </p:txBody>
      </p:sp>
      <p:sp>
        <p:nvSpPr>
          <p:cNvPr id="4" name="Titel 3"/>
          <p:cNvSpPr>
            <a:spLocks noGrp="1"/>
          </p:cNvSpPr>
          <p:nvPr>
            <p:ph type="title"/>
          </p:nvPr>
        </p:nvSpPr>
        <p:spPr/>
        <p:txBody>
          <a:bodyPr/>
          <a:lstStyle/>
          <a:p>
            <a:pPr>
              <a:spcBef>
                <a:spcPts val="600"/>
              </a:spcBef>
              <a:buClr>
                <a:srgbClr val="97989A"/>
              </a:buClr>
              <a:buSzPct val="100000"/>
              <a:defRPr/>
            </a:pPr>
            <a:r>
              <a:rPr lang="en-US" sz="4000" dirty="0" smtClean="0"/>
              <a:t>Information needs list as working document</a:t>
            </a:r>
            <a:endParaRPr lang="en-US" sz="4000" dirty="0">
              <a:solidFill>
                <a:srgbClr val="000000"/>
              </a:solidFill>
            </a:endParaRPr>
          </a:p>
        </p:txBody>
      </p:sp>
      <p:grpSp>
        <p:nvGrpSpPr>
          <p:cNvPr id="393" name="Gruppieren 392"/>
          <p:cNvGrpSpPr/>
          <p:nvPr/>
        </p:nvGrpSpPr>
        <p:grpSpPr>
          <a:xfrm>
            <a:off x="488951" y="1422400"/>
            <a:ext cx="8928100" cy="3898901"/>
            <a:chOff x="488951" y="1422400"/>
            <a:chExt cx="8928100" cy="3898901"/>
          </a:xfrm>
        </p:grpSpPr>
        <p:sp>
          <p:nvSpPr>
            <p:cNvPr id="3" name="AutoShape 3"/>
            <p:cNvSpPr>
              <a:spLocks noChangeAspect="1" noChangeArrowheads="1" noTextEdit="1"/>
            </p:cNvSpPr>
            <p:nvPr/>
          </p:nvSpPr>
          <p:spPr bwMode="auto">
            <a:xfrm>
              <a:off x="488951" y="1422400"/>
              <a:ext cx="8928099"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Rectangle 5"/>
            <p:cNvSpPr>
              <a:spLocks noChangeArrowheads="1"/>
            </p:cNvSpPr>
            <p:nvPr/>
          </p:nvSpPr>
          <p:spPr bwMode="auto">
            <a:xfrm>
              <a:off x="488951" y="1422400"/>
              <a:ext cx="8928099" cy="1730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Rectangle 6"/>
            <p:cNvSpPr>
              <a:spLocks noChangeArrowheads="1"/>
            </p:cNvSpPr>
            <p:nvPr/>
          </p:nvSpPr>
          <p:spPr bwMode="auto">
            <a:xfrm>
              <a:off x="488951" y="1674813"/>
              <a:ext cx="8928099" cy="10953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3" name="Rectangle 7"/>
            <p:cNvSpPr>
              <a:spLocks noChangeArrowheads="1"/>
            </p:cNvSpPr>
            <p:nvPr/>
          </p:nvSpPr>
          <p:spPr bwMode="auto">
            <a:xfrm>
              <a:off x="488951" y="1863725"/>
              <a:ext cx="8928099" cy="889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Rectangle 68"/>
            <p:cNvSpPr>
              <a:spLocks noChangeArrowheads="1"/>
            </p:cNvSpPr>
            <p:nvPr/>
          </p:nvSpPr>
          <p:spPr bwMode="auto">
            <a:xfrm>
              <a:off x="488951" y="3548063"/>
              <a:ext cx="8928099" cy="889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5" name="Rectangle 139"/>
            <p:cNvSpPr>
              <a:spLocks noChangeArrowheads="1"/>
            </p:cNvSpPr>
            <p:nvPr/>
          </p:nvSpPr>
          <p:spPr bwMode="auto">
            <a:xfrm>
              <a:off x="7574167" y="4895850"/>
              <a:ext cx="1842884" cy="88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6" name="Rectangle 160"/>
            <p:cNvSpPr>
              <a:spLocks noChangeArrowheads="1"/>
            </p:cNvSpPr>
            <p:nvPr/>
          </p:nvSpPr>
          <p:spPr bwMode="auto">
            <a:xfrm>
              <a:off x="7574167" y="5064125"/>
              <a:ext cx="1842884" cy="257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7" name="Rectangle 181"/>
            <p:cNvSpPr>
              <a:spLocks noChangeArrowheads="1"/>
            </p:cNvSpPr>
            <p:nvPr/>
          </p:nvSpPr>
          <p:spPr bwMode="auto">
            <a:xfrm>
              <a:off x="503188" y="1466850"/>
              <a:ext cx="16511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dirty="0" smtClean="0">
                  <a:ln>
                    <a:noFill/>
                  </a:ln>
                  <a:solidFill>
                    <a:srgbClr val="FFFFFF"/>
                  </a:solidFill>
                  <a:effectLst/>
                  <a:latin typeface="Arial" panose="020B0604020202020204" pitchFamily="34" charset="0"/>
                </a:rPr>
                <a:t>Index</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8" name="Rectangle 182"/>
            <p:cNvSpPr>
              <a:spLocks noChangeArrowheads="1"/>
            </p:cNvSpPr>
            <p:nvPr/>
          </p:nvSpPr>
          <p:spPr bwMode="auto">
            <a:xfrm>
              <a:off x="893911" y="1466850"/>
              <a:ext cx="1683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dirty="0" smtClean="0">
                  <a:ln>
                    <a:noFill/>
                  </a:ln>
                  <a:solidFill>
                    <a:srgbClr val="FFFFFF"/>
                  </a:solidFill>
                  <a:effectLst/>
                  <a:latin typeface="Arial" panose="020B0604020202020204" pitchFamily="34" charset="0"/>
                </a:rPr>
                <a:t>Topic</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9" name="Rectangle 183"/>
            <p:cNvSpPr>
              <a:spLocks noChangeArrowheads="1"/>
            </p:cNvSpPr>
            <p:nvPr/>
          </p:nvSpPr>
          <p:spPr bwMode="auto">
            <a:xfrm>
              <a:off x="3976985" y="1466850"/>
              <a:ext cx="30617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dirty="0" smtClean="0">
                  <a:ln>
                    <a:noFill/>
                  </a:ln>
                  <a:solidFill>
                    <a:srgbClr val="FFFFFF"/>
                  </a:solidFill>
                  <a:effectLst/>
                  <a:latin typeface="Arial" panose="020B0604020202020204" pitchFamily="34" charset="0"/>
                </a:rPr>
                <a:t>Redaction</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70" name="Rectangle 184"/>
            <p:cNvSpPr>
              <a:spLocks noChangeArrowheads="1"/>
            </p:cNvSpPr>
            <p:nvPr/>
          </p:nvSpPr>
          <p:spPr bwMode="auto">
            <a:xfrm>
              <a:off x="4530641" y="1427163"/>
              <a:ext cx="567463"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dirty="0" smtClean="0">
                  <a:ln>
                    <a:noFill/>
                  </a:ln>
                  <a:solidFill>
                    <a:srgbClr val="FFFFFF"/>
                  </a:solidFill>
                  <a:effectLst/>
                  <a:latin typeface="Arial" panose="020B0604020202020204" pitchFamily="34" charset="0"/>
                </a:rPr>
                <a:t>To be reviewed by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71" name="Rectangle 185"/>
            <p:cNvSpPr>
              <a:spLocks noChangeArrowheads="1"/>
            </p:cNvSpPr>
            <p:nvPr/>
          </p:nvSpPr>
          <p:spPr bwMode="auto">
            <a:xfrm>
              <a:off x="4742612" y="1511300"/>
              <a:ext cx="14427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dirty="0" smtClean="0">
                  <a:ln>
                    <a:noFill/>
                  </a:ln>
                  <a:solidFill>
                    <a:srgbClr val="FFFFFF"/>
                  </a:solidFill>
                  <a:effectLst/>
                  <a:latin typeface="Arial" panose="020B0604020202020204" pitchFamily="34" charset="0"/>
                </a:rPr>
                <a:t>legal</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72" name="Rectangle 186"/>
            <p:cNvSpPr>
              <a:spLocks noChangeArrowheads="1"/>
            </p:cNvSpPr>
            <p:nvPr/>
          </p:nvSpPr>
          <p:spPr bwMode="auto">
            <a:xfrm>
              <a:off x="5187118" y="1466850"/>
              <a:ext cx="61875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dirty="0" smtClean="0">
                  <a:ln>
                    <a:noFill/>
                  </a:ln>
                  <a:solidFill>
                    <a:srgbClr val="FFFFFF"/>
                  </a:solidFill>
                  <a:effectLst/>
                  <a:latin typeface="Arial" panose="020B0604020202020204" pitchFamily="34" charset="0"/>
                </a:rPr>
                <a:t>Responsible contact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73" name="Rectangle 187"/>
            <p:cNvSpPr>
              <a:spLocks noChangeArrowheads="1"/>
            </p:cNvSpPr>
            <p:nvPr/>
          </p:nvSpPr>
          <p:spPr bwMode="auto">
            <a:xfrm>
              <a:off x="6003365" y="1427163"/>
              <a:ext cx="3286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dirty="0" smtClean="0">
                  <a:ln>
                    <a:noFill/>
                  </a:ln>
                  <a:solidFill>
                    <a:srgbClr val="FFFFFF"/>
                  </a:solidFill>
                  <a:effectLst/>
                  <a:latin typeface="Arial" panose="020B0604020202020204" pitchFamily="34" charset="0"/>
                </a:rPr>
                <a:t>Document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74" name="Rectangle 188"/>
            <p:cNvSpPr>
              <a:spLocks noChangeArrowheads="1"/>
            </p:cNvSpPr>
            <p:nvPr/>
          </p:nvSpPr>
          <p:spPr bwMode="auto">
            <a:xfrm>
              <a:off x="6003365" y="1511300"/>
              <a:ext cx="25808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dirty="0" smtClean="0">
                  <a:ln>
                    <a:noFill/>
                  </a:ln>
                  <a:solidFill>
                    <a:srgbClr val="FFFFFF"/>
                  </a:solidFill>
                  <a:effectLst/>
                  <a:latin typeface="Arial" panose="020B0604020202020204" pitchFamily="34" charset="0"/>
                </a:rPr>
                <a:t>received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75" name="Rectangle 189"/>
            <p:cNvSpPr>
              <a:spLocks noChangeArrowheads="1"/>
            </p:cNvSpPr>
            <p:nvPr/>
          </p:nvSpPr>
          <p:spPr bwMode="auto">
            <a:xfrm>
              <a:off x="6580750" y="1427163"/>
              <a:ext cx="40235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dirty="0" smtClean="0">
                  <a:ln>
                    <a:noFill/>
                  </a:ln>
                  <a:solidFill>
                    <a:srgbClr val="FFFFFF"/>
                  </a:solidFill>
                  <a:effectLst/>
                  <a:latin typeface="Arial" panose="020B0604020202020204" pitchFamily="34" charset="0"/>
                </a:rPr>
                <a:t>Received via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76" name="Rectangle 190"/>
            <p:cNvSpPr>
              <a:spLocks noChangeArrowheads="1"/>
            </p:cNvSpPr>
            <p:nvPr/>
          </p:nvSpPr>
          <p:spPr bwMode="auto">
            <a:xfrm>
              <a:off x="6655097" y="1511300"/>
              <a:ext cx="25006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dirty="0" smtClean="0">
                  <a:ln>
                    <a:noFill/>
                  </a:ln>
                  <a:solidFill>
                    <a:srgbClr val="FFFFFF"/>
                  </a:solidFill>
                  <a:effectLst/>
                  <a:latin typeface="Arial" panose="020B0604020202020204" pitchFamily="34" charset="0"/>
                </a:rPr>
                <a:t>Channel</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77" name="Rectangle 191"/>
            <p:cNvSpPr>
              <a:spLocks noChangeArrowheads="1"/>
            </p:cNvSpPr>
            <p:nvPr/>
          </p:nvSpPr>
          <p:spPr bwMode="auto">
            <a:xfrm>
              <a:off x="7060057" y="1466850"/>
              <a:ext cx="35426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dirty="0" smtClean="0">
                  <a:ln>
                    <a:noFill/>
                  </a:ln>
                  <a:solidFill>
                    <a:srgbClr val="FFFFFF"/>
                  </a:solidFill>
                  <a:effectLst/>
                  <a:latin typeface="Arial" panose="020B0604020202020204" pitchFamily="34" charset="0"/>
                </a:rPr>
                <a:t>Last update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78" name="Rectangle 192"/>
            <p:cNvSpPr>
              <a:spLocks noChangeArrowheads="1"/>
            </p:cNvSpPr>
            <p:nvPr/>
          </p:nvSpPr>
          <p:spPr bwMode="auto">
            <a:xfrm>
              <a:off x="7588403" y="1466850"/>
              <a:ext cx="33021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dirty="0" smtClean="0">
                  <a:ln>
                    <a:noFill/>
                  </a:ln>
                  <a:solidFill>
                    <a:srgbClr val="FFFFFF"/>
                  </a:solidFill>
                  <a:effectLst/>
                  <a:latin typeface="Arial" panose="020B0604020202020204" pitchFamily="34" charset="0"/>
                </a:rPr>
                <a:t>Comments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79" name="Rectangle 193"/>
            <p:cNvSpPr>
              <a:spLocks noChangeArrowheads="1"/>
            </p:cNvSpPr>
            <p:nvPr/>
          </p:nvSpPr>
          <p:spPr bwMode="auto">
            <a:xfrm>
              <a:off x="507933" y="1684338"/>
              <a:ext cx="625171"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dirty="0" smtClean="0">
                  <a:ln>
                    <a:noFill/>
                  </a:ln>
                  <a:solidFill>
                    <a:srgbClr val="FFFFFF"/>
                  </a:solidFill>
                  <a:effectLst/>
                  <a:latin typeface="Arial" panose="020B0604020202020204" pitchFamily="34" charset="0"/>
                </a:rPr>
                <a:t>[Company name]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80" name="Rectangle 194"/>
            <p:cNvSpPr>
              <a:spLocks noChangeArrowheads="1"/>
            </p:cNvSpPr>
            <p:nvPr/>
          </p:nvSpPr>
          <p:spPr bwMode="auto">
            <a:xfrm>
              <a:off x="503188" y="186848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dirty="0" smtClean="0">
                  <a:ln>
                    <a:noFill/>
                  </a:ln>
                  <a:solidFill>
                    <a:schemeClr val="bg1"/>
                  </a:solidFill>
                  <a:effectLst/>
                  <a:latin typeface="Arial" panose="020B0604020202020204" pitchFamily="34" charset="0"/>
                </a:rPr>
                <a:t>1</a:t>
              </a:r>
              <a:endParaRPr kumimoji="0" lang="en-US" altLang="en-US" sz="1800" b="0" i="0" u="none" strike="noStrike" cap="none" normalizeH="0" baseline="0" dirty="0" smtClean="0">
                <a:ln>
                  <a:noFill/>
                </a:ln>
                <a:solidFill>
                  <a:schemeClr val="bg1"/>
                </a:solidFill>
                <a:effectLst/>
                <a:latin typeface="Arial" panose="020B0604020202020204" pitchFamily="34" charset="0"/>
              </a:endParaRPr>
            </a:p>
          </p:txBody>
        </p:sp>
        <p:sp>
          <p:nvSpPr>
            <p:cNvPr id="382" name="Rectangle 196"/>
            <p:cNvSpPr>
              <a:spLocks noChangeArrowheads="1"/>
            </p:cNvSpPr>
            <p:nvPr/>
          </p:nvSpPr>
          <p:spPr bwMode="auto">
            <a:xfrm>
              <a:off x="893911" y="1868488"/>
              <a:ext cx="782265"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all" normalizeH="0" dirty="0" smtClean="0">
                  <a:ln>
                    <a:noFill/>
                  </a:ln>
                  <a:solidFill>
                    <a:schemeClr val="bg1"/>
                  </a:solidFill>
                  <a:effectLst/>
                  <a:latin typeface="Arial" panose="020B0604020202020204" pitchFamily="34" charset="0"/>
                </a:rPr>
                <a:t>General information</a:t>
              </a:r>
              <a:endParaRPr kumimoji="0" lang="en-US" altLang="en-US" sz="1800" b="0" i="0" u="none" strike="noStrike" cap="all" normalizeH="0" dirty="0" smtClean="0">
                <a:ln>
                  <a:noFill/>
                </a:ln>
                <a:solidFill>
                  <a:schemeClr val="bg1"/>
                </a:solidFill>
                <a:effectLst/>
                <a:latin typeface="Arial" panose="020B0604020202020204" pitchFamily="34" charset="0"/>
              </a:endParaRPr>
            </a:p>
          </p:txBody>
        </p:sp>
        <p:sp>
          <p:nvSpPr>
            <p:cNvPr id="383" name="Rectangle 197"/>
            <p:cNvSpPr>
              <a:spLocks noChangeArrowheads="1"/>
            </p:cNvSpPr>
            <p:nvPr/>
          </p:nvSpPr>
          <p:spPr bwMode="auto">
            <a:xfrm>
              <a:off x="503188" y="2120900"/>
              <a:ext cx="881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32043"/>
                  </a:solidFill>
                  <a:effectLst/>
                  <a:latin typeface="Arial" panose="020B0604020202020204" pitchFamily="34" charset="0"/>
                </a:rPr>
                <a:t>1.1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84" name="Rectangle 198"/>
            <p:cNvSpPr>
              <a:spLocks noChangeArrowheads="1"/>
            </p:cNvSpPr>
            <p:nvPr/>
          </p:nvSpPr>
          <p:spPr bwMode="auto">
            <a:xfrm>
              <a:off x="893911" y="2120900"/>
              <a:ext cx="265617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Provide a brief history of the Company.  Include details for all milestone events since founding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85" name="Rectangle 199"/>
            <p:cNvSpPr>
              <a:spLocks noChangeArrowheads="1"/>
            </p:cNvSpPr>
            <p:nvPr/>
          </p:nvSpPr>
          <p:spPr bwMode="auto">
            <a:xfrm>
              <a:off x="893911" y="2205038"/>
              <a:ext cx="2596865"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including investments, joint ventures, strategic partnerships, shareholders and management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86" name="Rectangle 200"/>
            <p:cNvSpPr>
              <a:spLocks noChangeArrowheads="1"/>
            </p:cNvSpPr>
            <p:nvPr/>
          </p:nvSpPr>
          <p:spPr bwMode="auto">
            <a:xfrm>
              <a:off x="893911" y="2289175"/>
              <a:ext cx="141545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sequence, main contracts, acquisitions, sales, etc.</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87" name="Rectangle 201"/>
            <p:cNvSpPr>
              <a:spLocks noChangeArrowheads="1"/>
            </p:cNvSpPr>
            <p:nvPr/>
          </p:nvSpPr>
          <p:spPr bwMode="auto">
            <a:xfrm>
              <a:off x="5459200" y="2120900"/>
              <a:ext cx="23724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32043"/>
                  </a:solidFill>
                  <a:effectLst/>
                  <a:latin typeface="Arial" panose="020B0604020202020204" pitchFamily="34" charset="0"/>
                </a:rPr>
                <a:t>[Person]</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88" name="Rectangle 202"/>
            <p:cNvSpPr>
              <a:spLocks noChangeArrowheads="1"/>
            </p:cNvSpPr>
            <p:nvPr/>
          </p:nvSpPr>
          <p:spPr bwMode="auto">
            <a:xfrm>
              <a:off x="6171044" y="2120900"/>
              <a:ext cx="16350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32043"/>
                  </a:solidFill>
                  <a:effectLst/>
                  <a:latin typeface="Arial" panose="020B0604020202020204" pitchFamily="34" charset="0"/>
                </a:rPr>
                <a:t>Partly</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89" name="Rectangle 203"/>
            <p:cNvSpPr>
              <a:spLocks noChangeArrowheads="1"/>
            </p:cNvSpPr>
            <p:nvPr/>
          </p:nvSpPr>
          <p:spPr bwMode="auto">
            <a:xfrm>
              <a:off x="6645606" y="2120900"/>
              <a:ext cx="27251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32043"/>
                  </a:solidFill>
                  <a:effectLst/>
                  <a:latin typeface="Arial" panose="020B0604020202020204" pitchFamily="34" charset="0"/>
                </a:rPr>
                <a:t>In Person</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90" name="Rectangle 204"/>
            <p:cNvSpPr>
              <a:spLocks noChangeArrowheads="1"/>
            </p:cNvSpPr>
            <p:nvPr/>
          </p:nvSpPr>
          <p:spPr bwMode="auto">
            <a:xfrm>
              <a:off x="7169207" y="2120900"/>
              <a:ext cx="28212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32043"/>
                  </a:solidFill>
                  <a:effectLst/>
                  <a:latin typeface="Arial" panose="020B0604020202020204" pitchFamily="34" charset="0"/>
                </a:rPr>
                <a:t>12.4.2013</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06"/>
            <p:cNvSpPr>
              <a:spLocks noChangeArrowheads="1"/>
            </p:cNvSpPr>
            <p:nvPr/>
          </p:nvSpPr>
          <p:spPr bwMode="auto">
            <a:xfrm>
              <a:off x="7588403" y="2120900"/>
              <a:ext cx="1285845"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First meeting in Utrecht (NL) with Person 1, ...</a:t>
              </a:r>
              <a:endParaRPr kumimoji="0" lang="en-US" altLang="en-US" sz="1800" b="0" i="0" u="none" strike="noStrike" cap="none" normalizeH="0" baseline="0" dirty="0" smtClean="0">
                <a:ln>
                  <a:noFill/>
                </a:ln>
                <a:effectLst/>
                <a:latin typeface="Arial" panose="020B0604020202020204" pitchFamily="34" charset="0"/>
              </a:endParaRPr>
            </a:p>
          </p:txBody>
        </p:sp>
        <p:sp>
          <p:nvSpPr>
            <p:cNvPr id="9" name="Rectangle 207"/>
            <p:cNvSpPr>
              <a:spLocks noChangeArrowheads="1"/>
            </p:cNvSpPr>
            <p:nvPr/>
          </p:nvSpPr>
          <p:spPr bwMode="auto">
            <a:xfrm>
              <a:off x="7588403" y="2205038"/>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effectLst/>
                <a:latin typeface="Arial" panose="020B0604020202020204" pitchFamily="34" charset="0"/>
              </a:endParaRPr>
            </a:p>
          </p:txBody>
        </p:sp>
        <p:sp>
          <p:nvSpPr>
            <p:cNvPr id="10" name="Rectangle 208"/>
            <p:cNvSpPr>
              <a:spLocks noChangeArrowheads="1"/>
            </p:cNvSpPr>
            <p:nvPr/>
          </p:nvSpPr>
          <p:spPr bwMode="auto">
            <a:xfrm>
              <a:off x="7588403" y="2289175"/>
              <a:ext cx="171871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&gt;&gt;Please provide company document for Dataroom showing </a:t>
              </a:r>
              <a:endParaRPr kumimoji="0" lang="en-US" altLang="en-US" sz="1800" b="0" i="0" u="none" strike="noStrike" cap="none" normalizeH="0" baseline="0" dirty="0" smtClean="0">
                <a:ln>
                  <a:noFill/>
                </a:ln>
                <a:effectLst/>
                <a:latin typeface="Arial" panose="020B0604020202020204" pitchFamily="34" charset="0"/>
              </a:endParaRPr>
            </a:p>
          </p:txBody>
        </p:sp>
        <p:sp>
          <p:nvSpPr>
            <p:cNvPr id="11" name="Rectangle 209"/>
            <p:cNvSpPr>
              <a:spLocks noChangeArrowheads="1"/>
            </p:cNvSpPr>
            <p:nvPr/>
          </p:nvSpPr>
          <p:spPr bwMode="auto">
            <a:xfrm>
              <a:off x="7588403" y="2373313"/>
              <a:ext cx="1404047"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the history with all relevant milestones, if available</a:t>
              </a:r>
              <a:endParaRPr kumimoji="0" lang="en-US" altLang="en-US" sz="1800" b="0" i="0" u="none" strike="noStrike" cap="none" normalizeH="0" baseline="0" dirty="0" smtClean="0">
                <a:ln>
                  <a:noFill/>
                </a:ln>
                <a:effectLst/>
                <a:latin typeface="Arial" panose="020B0604020202020204" pitchFamily="34" charset="0"/>
              </a:endParaRPr>
            </a:p>
          </p:txBody>
        </p:sp>
        <p:sp>
          <p:nvSpPr>
            <p:cNvPr id="12" name="Rectangle 210"/>
            <p:cNvSpPr>
              <a:spLocks noChangeArrowheads="1"/>
            </p:cNvSpPr>
            <p:nvPr/>
          </p:nvSpPr>
          <p:spPr bwMode="auto">
            <a:xfrm>
              <a:off x="503188" y="2457450"/>
              <a:ext cx="8785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1.2</a:t>
              </a:r>
              <a:endParaRPr kumimoji="0" lang="en-US" altLang="en-US" sz="1800" b="0" i="0" u="none" strike="noStrike" cap="none" normalizeH="0" baseline="0" dirty="0" smtClean="0">
                <a:ln>
                  <a:noFill/>
                </a:ln>
                <a:effectLst/>
                <a:latin typeface="Arial" panose="020B0604020202020204" pitchFamily="34" charset="0"/>
              </a:endParaRPr>
            </a:p>
          </p:txBody>
        </p:sp>
        <p:sp>
          <p:nvSpPr>
            <p:cNvPr id="13" name="Rectangle 211"/>
            <p:cNvSpPr>
              <a:spLocks noChangeArrowheads="1"/>
            </p:cNvSpPr>
            <p:nvPr/>
          </p:nvSpPr>
          <p:spPr bwMode="auto">
            <a:xfrm>
              <a:off x="893911" y="2457450"/>
              <a:ext cx="1177227"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 Description of the Company’s operations:</a:t>
              </a:r>
              <a:endParaRPr kumimoji="0" lang="en-US" altLang="en-US" sz="1800" b="0" i="0" u="none" strike="noStrike" cap="none" normalizeH="0" baseline="0" dirty="0" smtClean="0">
                <a:ln>
                  <a:noFill/>
                </a:ln>
                <a:effectLst/>
                <a:latin typeface="Arial" panose="020B0604020202020204" pitchFamily="34" charset="0"/>
              </a:endParaRPr>
            </a:p>
          </p:txBody>
        </p:sp>
        <p:sp>
          <p:nvSpPr>
            <p:cNvPr id="14" name="Rectangle 212"/>
            <p:cNvSpPr>
              <a:spLocks noChangeArrowheads="1"/>
            </p:cNvSpPr>
            <p:nvPr/>
          </p:nvSpPr>
          <p:spPr bwMode="auto">
            <a:xfrm>
              <a:off x="893911" y="2541588"/>
              <a:ext cx="894501"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 Details on activities/ contracts </a:t>
              </a:r>
              <a:endParaRPr kumimoji="0" lang="en-US" altLang="en-US" sz="1800" b="0" i="0" u="none" strike="noStrike" cap="none" normalizeH="0" baseline="0" dirty="0" smtClean="0">
                <a:ln>
                  <a:noFill/>
                </a:ln>
                <a:effectLst/>
                <a:latin typeface="Arial" panose="020B0604020202020204" pitchFamily="34" charset="0"/>
              </a:endParaRPr>
            </a:p>
          </p:txBody>
        </p:sp>
        <p:sp>
          <p:nvSpPr>
            <p:cNvPr id="15" name="Rectangle 213"/>
            <p:cNvSpPr>
              <a:spLocks noChangeArrowheads="1"/>
            </p:cNvSpPr>
            <p:nvPr/>
          </p:nvSpPr>
          <p:spPr bwMode="auto">
            <a:xfrm>
              <a:off x="893911" y="2625725"/>
              <a:ext cx="171712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 Detail on sales process and force, capacities, management </a:t>
              </a:r>
              <a:endParaRPr kumimoji="0" lang="en-US" altLang="en-US" sz="1800" b="0" i="0" u="none" strike="noStrike" cap="none" normalizeH="0" baseline="0" dirty="0" smtClean="0">
                <a:ln>
                  <a:noFill/>
                </a:ln>
                <a:effectLst/>
                <a:latin typeface="Arial" panose="020B0604020202020204" pitchFamily="34" charset="0"/>
              </a:endParaRPr>
            </a:p>
          </p:txBody>
        </p:sp>
        <p:sp>
          <p:nvSpPr>
            <p:cNvPr id="16" name="Rectangle 214"/>
            <p:cNvSpPr>
              <a:spLocks noChangeArrowheads="1"/>
            </p:cNvSpPr>
            <p:nvPr/>
          </p:nvSpPr>
          <p:spPr bwMode="auto">
            <a:xfrm>
              <a:off x="893911" y="2709863"/>
              <a:ext cx="539895"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 Operational datas</a:t>
              </a:r>
              <a:endParaRPr kumimoji="0" lang="en-US" altLang="en-US" sz="1800" b="0" i="0" u="none" strike="noStrike" cap="none" normalizeH="0" baseline="0" dirty="0" smtClean="0">
                <a:ln>
                  <a:noFill/>
                </a:ln>
                <a:effectLst/>
                <a:latin typeface="Arial" panose="020B0604020202020204" pitchFamily="34" charset="0"/>
              </a:endParaRPr>
            </a:p>
          </p:txBody>
        </p:sp>
        <p:sp>
          <p:nvSpPr>
            <p:cNvPr id="17" name="Rectangle 215"/>
            <p:cNvSpPr>
              <a:spLocks noChangeArrowheads="1"/>
            </p:cNvSpPr>
            <p:nvPr/>
          </p:nvSpPr>
          <p:spPr bwMode="auto">
            <a:xfrm>
              <a:off x="5459200" y="2457450"/>
              <a:ext cx="236403"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[Person]</a:t>
              </a:r>
              <a:endParaRPr kumimoji="0" lang="en-US" altLang="en-US" sz="1800" b="0" i="0" u="none" strike="noStrike" cap="none" normalizeH="0" baseline="0" dirty="0" smtClean="0">
                <a:ln>
                  <a:noFill/>
                </a:ln>
                <a:effectLst/>
                <a:latin typeface="Arial" panose="020B0604020202020204" pitchFamily="34" charset="0"/>
              </a:endParaRPr>
            </a:p>
          </p:txBody>
        </p:sp>
        <p:sp>
          <p:nvSpPr>
            <p:cNvPr id="18" name="Rectangle 216"/>
            <p:cNvSpPr>
              <a:spLocks noChangeArrowheads="1"/>
            </p:cNvSpPr>
            <p:nvPr/>
          </p:nvSpPr>
          <p:spPr bwMode="auto">
            <a:xfrm>
              <a:off x="6196354" y="2457450"/>
              <a:ext cx="1102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Yes</a:t>
              </a:r>
              <a:endParaRPr kumimoji="0" lang="en-US" altLang="en-US" sz="1800" b="0" i="0" u="none" strike="noStrike" cap="none" normalizeH="0" baseline="0" dirty="0" smtClean="0">
                <a:ln>
                  <a:noFill/>
                </a:ln>
                <a:effectLst/>
                <a:latin typeface="Arial" panose="020B0604020202020204" pitchFamily="34" charset="0"/>
              </a:endParaRPr>
            </a:p>
          </p:txBody>
        </p:sp>
        <p:sp>
          <p:nvSpPr>
            <p:cNvPr id="19" name="Rectangle 217"/>
            <p:cNvSpPr>
              <a:spLocks noChangeArrowheads="1"/>
            </p:cNvSpPr>
            <p:nvPr/>
          </p:nvSpPr>
          <p:spPr bwMode="auto">
            <a:xfrm>
              <a:off x="6645606" y="2457450"/>
              <a:ext cx="27154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In Person</a:t>
              </a:r>
              <a:endParaRPr kumimoji="0" lang="en-US" altLang="en-US" sz="1800" b="0" i="0" u="none" strike="noStrike" cap="none" normalizeH="0" baseline="0" dirty="0" smtClean="0">
                <a:ln>
                  <a:noFill/>
                </a:ln>
                <a:effectLst/>
                <a:latin typeface="Arial" panose="020B0604020202020204" pitchFamily="34" charset="0"/>
              </a:endParaRPr>
            </a:p>
          </p:txBody>
        </p:sp>
        <p:sp>
          <p:nvSpPr>
            <p:cNvPr id="20" name="Rectangle 218"/>
            <p:cNvSpPr>
              <a:spLocks noChangeArrowheads="1"/>
            </p:cNvSpPr>
            <p:nvPr/>
          </p:nvSpPr>
          <p:spPr bwMode="auto">
            <a:xfrm>
              <a:off x="7173952" y="2457450"/>
              <a:ext cx="28112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12.4.2013</a:t>
              </a:r>
              <a:endParaRPr kumimoji="0" lang="en-US" altLang="en-US" sz="1800" b="0" i="0" u="none" strike="noStrike" cap="none" normalizeH="0" baseline="0" dirty="0" smtClean="0">
                <a:ln>
                  <a:noFill/>
                </a:ln>
                <a:effectLst/>
                <a:latin typeface="Arial" panose="020B0604020202020204" pitchFamily="34" charset="0"/>
              </a:endParaRPr>
            </a:p>
          </p:txBody>
        </p:sp>
        <p:sp>
          <p:nvSpPr>
            <p:cNvPr id="21" name="Rectangle 219"/>
            <p:cNvSpPr>
              <a:spLocks noChangeArrowheads="1"/>
            </p:cNvSpPr>
            <p:nvPr/>
          </p:nvSpPr>
          <p:spPr bwMode="auto">
            <a:xfrm>
              <a:off x="7173952" y="2541588"/>
              <a:ext cx="28112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29.4.2013</a:t>
              </a:r>
              <a:endParaRPr kumimoji="0" lang="en-US" altLang="en-US" sz="1800" b="0" i="0" u="none" strike="noStrike" cap="none" normalizeH="0" baseline="0" dirty="0" smtClean="0">
                <a:ln>
                  <a:noFill/>
                </a:ln>
                <a:effectLst/>
                <a:latin typeface="Arial" panose="020B0604020202020204" pitchFamily="34" charset="0"/>
              </a:endParaRPr>
            </a:p>
          </p:txBody>
        </p:sp>
        <p:sp>
          <p:nvSpPr>
            <p:cNvPr id="22" name="Rectangle 220"/>
            <p:cNvSpPr>
              <a:spLocks noChangeArrowheads="1"/>
            </p:cNvSpPr>
            <p:nvPr/>
          </p:nvSpPr>
          <p:spPr bwMode="auto">
            <a:xfrm>
              <a:off x="7153388" y="2625725"/>
              <a:ext cx="31627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12.06.2013</a:t>
              </a:r>
              <a:endParaRPr kumimoji="0" lang="en-US" altLang="en-US" sz="1800" b="0" i="0" u="none" strike="noStrike" cap="none" normalizeH="0" baseline="0" dirty="0" smtClean="0">
                <a:ln>
                  <a:noFill/>
                </a:ln>
                <a:effectLst/>
                <a:latin typeface="Arial" panose="020B0604020202020204" pitchFamily="34" charset="0"/>
              </a:endParaRPr>
            </a:p>
          </p:txBody>
        </p:sp>
        <p:sp>
          <p:nvSpPr>
            <p:cNvPr id="23" name="Rectangle 221"/>
            <p:cNvSpPr>
              <a:spLocks noChangeArrowheads="1"/>
            </p:cNvSpPr>
            <p:nvPr/>
          </p:nvSpPr>
          <p:spPr bwMode="auto">
            <a:xfrm>
              <a:off x="7153388" y="2709863"/>
              <a:ext cx="31627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13.06.2013</a:t>
              </a:r>
              <a:endParaRPr kumimoji="0" lang="en-US" altLang="en-US" sz="1800" b="0" i="0" u="none" strike="noStrike" cap="none" normalizeH="0" baseline="0" dirty="0" smtClean="0">
                <a:ln>
                  <a:noFill/>
                </a:ln>
                <a:effectLst/>
                <a:latin typeface="Arial" panose="020B0604020202020204" pitchFamily="34" charset="0"/>
              </a:endParaRPr>
            </a:p>
          </p:txBody>
        </p:sp>
        <p:sp>
          <p:nvSpPr>
            <p:cNvPr id="24" name="Rectangle 222"/>
            <p:cNvSpPr>
              <a:spLocks noChangeArrowheads="1"/>
            </p:cNvSpPr>
            <p:nvPr/>
          </p:nvSpPr>
          <p:spPr bwMode="auto">
            <a:xfrm>
              <a:off x="7588403" y="2457450"/>
              <a:ext cx="595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First meeting in [City]</a:t>
              </a:r>
              <a:endParaRPr kumimoji="0" lang="en-US" altLang="en-US" sz="1800" b="0" i="0" u="none" strike="noStrike" cap="none" normalizeH="0" baseline="0" dirty="0" smtClean="0">
                <a:ln>
                  <a:noFill/>
                </a:ln>
                <a:effectLst/>
                <a:latin typeface="Arial" panose="020B0604020202020204" pitchFamily="34" charset="0"/>
              </a:endParaRPr>
            </a:p>
          </p:txBody>
        </p:sp>
        <p:sp>
          <p:nvSpPr>
            <p:cNvPr id="25" name="Rectangle 223"/>
            <p:cNvSpPr>
              <a:spLocks noChangeArrowheads="1"/>
            </p:cNvSpPr>
            <p:nvPr/>
          </p:nvSpPr>
          <p:spPr bwMode="auto">
            <a:xfrm>
              <a:off x="7588403" y="2541588"/>
              <a:ext cx="870541"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Various presentations received</a:t>
              </a:r>
              <a:endParaRPr kumimoji="0" lang="en-US" altLang="en-US" sz="1800" b="0" i="0" u="none" strike="noStrike" cap="none" normalizeH="0" baseline="0" dirty="0" smtClean="0">
                <a:ln>
                  <a:noFill/>
                </a:ln>
                <a:effectLst/>
                <a:latin typeface="Arial" panose="020B0604020202020204" pitchFamily="34" charset="0"/>
              </a:endParaRPr>
            </a:p>
          </p:txBody>
        </p:sp>
        <p:sp>
          <p:nvSpPr>
            <p:cNvPr id="26" name="Rectangle 224"/>
            <p:cNvSpPr>
              <a:spLocks noChangeArrowheads="1"/>
            </p:cNvSpPr>
            <p:nvPr/>
          </p:nvSpPr>
          <p:spPr bwMode="auto">
            <a:xfrm>
              <a:off x="7588403" y="2625725"/>
              <a:ext cx="827413"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Contract timeframes received</a:t>
              </a:r>
              <a:endParaRPr kumimoji="0" lang="en-US" altLang="en-US" sz="1800" b="0" i="0" u="none" strike="noStrike" cap="none" normalizeH="0" baseline="0" dirty="0" smtClean="0">
                <a:ln>
                  <a:noFill/>
                </a:ln>
                <a:effectLst/>
                <a:latin typeface="Arial" panose="020B0604020202020204" pitchFamily="34" charset="0"/>
              </a:endParaRPr>
            </a:p>
          </p:txBody>
        </p:sp>
        <p:sp>
          <p:nvSpPr>
            <p:cNvPr id="27" name="Rectangle 225"/>
            <p:cNvSpPr>
              <a:spLocks noChangeArrowheads="1"/>
            </p:cNvSpPr>
            <p:nvPr/>
          </p:nvSpPr>
          <p:spPr bwMode="auto">
            <a:xfrm>
              <a:off x="503188" y="2794000"/>
              <a:ext cx="8785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1.3</a:t>
              </a:r>
              <a:endParaRPr kumimoji="0" lang="en-US" altLang="en-US" sz="1800" b="0" i="0" u="none" strike="noStrike" cap="none" normalizeH="0" baseline="0" dirty="0" smtClean="0">
                <a:ln>
                  <a:noFill/>
                </a:ln>
                <a:effectLst/>
                <a:latin typeface="Arial" panose="020B0604020202020204" pitchFamily="34" charset="0"/>
              </a:endParaRPr>
            </a:p>
          </p:txBody>
        </p:sp>
        <p:sp>
          <p:nvSpPr>
            <p:cNvPr id="28" name="Rectangle 226"/>
            <p:cNvSpPr>
              <a:spLocks noChangeArrowheads="1"/>
            </p:cNvSpPr>
            <p:nvPr/>
          </p:nvSpPr>
          <p:spPr bwMode="auto">
            <a:xfrm>
              <a:off x="893911" y="2794000"/>
              <a:ext cx="86894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Corporate organizational chart </a:t>
              </a:r>
              <a:endParaRPr kumimoji="0" lang="en-US" altLang="en-US" sz="1800" b="0" i="0" u="none" strike="noStrike" cap="none" normalizeH="0" baseline="0" dirty="0" smtClean="0">
                <a:ln>
                  <a:noFill/>
                </a:ln>
                <a:effectLst/>
                <a:latin typeface="Arial" panose="020B0604020202020204" pitchFamily="34" charset="0"/>
              </a:endParaRPr>
            </a:p>
          </p:txBody>
        </p:sp>
        <p:sp>
          <p:nvSpPr>
            <p:cNvPr id="29" name="Rectangle 227"/>
            <p:cNvSpPr>
              <a:spLocks noChangeArrowheads="1"/>
            </p:cNvSpPr>
            <p:nvPr/>
          </p:nvSpPr>
          <p:spPr bwMode="auto">
            <a:xfrm>
              <a:off x="5459200" y="2794000"/>
              <a:ext cx="236403"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[Person]</a:t>
              </a:r>
              <a:endParaRPr kumimoji="0" lang="en-US" altLang="en-US" sz="1800" b="0" i="0" u="none" strike="noStrike" cap="none" normalizeH="0" baseline="0" dirty="0" smtClean="0">
                <a:ln>
                  <a:noFill/>
                </a:ln>
                <a:effectLst/>
                <a:latin typeface="Arial" panose="020B0604020202020204" pitchFamily="34" charset="0"/>
              </a:endParaRPr>
            </a:p>
          </p:txBody>
        </p:sp>
        <p:sp>
          <p:nvSpPr>
            <p:cNvPr id="30" name="Rectangle 228"/>
            <p:cNvSpPr>
              <a:spLocks noChangeArrowheads="1"/>
            </p:cNvSpPr>
            <p:nvPr/>
          </p:nvSpPr>
          <p:spPr bwMode="auto">
            <a:xfrm>
              <a:off x="6196354" y="2794000"/>
              <a:ext cx="1102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Yes</a:t>
              </a:r>
              <a:endParaRPr kumimoji="0" lang="en-US" altLang="en-US" sz="1800" b="0" i="0" u="none" strike="noStrike" cap="none" normalizeH="0" baseline="0" dirty="0" smtClean="0">
                <a:ln>
                  <a:noFill/>
                </a:ln>
                <a:effectLst/>
                <a:latin typeface="Arial" panose="020B0604020202020204" pitchFamily="34" charset="0"/>
              </a:endParaRPr>
            </a:p>
          </p:txBody>
        </p:sp>
        <p:sp>
          <p:nvSpPr>
            <p:cNvPr id="31" name="Rectangle 229"/>
            <p:cNvSpPr>
              <a:spLocks noChangeArrowheads="1"/>
            </p:cNvSpPr>
            <p:nvPr/>
          </p:nvSpPr>
          <p:spPr bwMode="auto">
            <a:xfrm>
              <a:off x="6699390" y="2794000"/>
              <a:ext cx="1597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Email</a:t>
              </a:r>
              <a:endParaRPr kumimoji="0" lang="en-US" altLang="en-US" sz="1800" b="0" i="0" u="none" strike="noStrike" cap="none" normalizeH="0" baseline="0" dirty="0" smtClean="0">
                <a:ln>
                  <a:noFill/>
                </a:ln>
                <a:effectLst/>
                <a:latin typeface="Arial" panose="020B0604020202020204" pitchFamily="34" charset="0"/>
              </a:endParaRPr>
            </a:p>
          </p:txBody>
        </p:sp>
        <p:sp>
          <p:nvSpPr>
            <p:cNvPr id="32" name="Rectangle 230"/>
            <p:cNvSpPr>
              <a:spLocks noChangeArrowheads="1"/>
            </p:cNvSpPr>
            <p:nvPr/>
          </p:nvSpPr>
          <p:spPr bwMode="auto">
            <a:xfrm>
              <a:off x="7169207" y="2794000"/>
              <a:ext cx="28112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23.4.2013</a:t>
              </a:r>
              <a:endParaRPr kumimoji="0" lang="en-US" altLang="en-US" sz="1800" b="0" i="0" u="none" strike="noStrike" cap="none" normalizeH="0" baseline="0" dirty="0" smtClean="0">
                <a:ln>
                  <a:noFill/>
                </a:ln>
                <a:effectLst/>
                <a:latin typeface="Arial" panose="020B0604020202020204" pitchFamily="34" charset="0"/>
              </a:endParaRPr>
            </a:p>
          </p:txBody>
        </p:sp>
        <p:sp>
          <p:nvSpPr>
            <p:cNvPr id="33" name="Rectangle 231"/>
            <p:cNvSpPr>
              <a:spLocks noChangeArrowheads="1"/>
            </p:cNvSpPr>
            <p:nvPr/>
          </p:nvSpPr>
          <p:spPr bwMode="auto">
            <a:xfrm>
              <a:off x="7588403" y="2794000"/>
              <a:ext cx="1344945"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Organigram VIRN, updates through IM markups</a:t>
              </a:r>
              <a:endParaRPr kumimoji="0" lang="en-US" altLang="en-US" sz="1800" b="0" i="0" u="none" strike="noStrike" cap="none" normalizeH="0" baseline="0" dirty="0" smtClean="0">
                <a:ln>
                  <a:noFill/>
                </a:ln>
                <a:effectLst/>
                <a:latin typeface="Arial" panose="020B0604020202020204" pitchFamily="34" charset="0"/>
              </a:endParaRPr>
            </a:p>
          </p:txBody>
        </p:sp>
        <p:sp>
          <p:nvSpPr>
            <p:cNvPr id="34" name="Rectangle 232"/>
            <p:cNvSpPr>
              <a:spLocks noChangeArrowheads="1"/>
            </p:cNvSpPr>
            <p:nvPr/>
          </p:nvSpPr>
          <p:spPr bwMode="auto">
            <a:xfrm>
              <a:off x="503188" y="2879725"/>
              <a:ext cx="8785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1.4</a:t>
              </a:r>
              <a:endParaRPr kumimoji="0" lang="en-US" altLang="en-US" sz="1800" b="0" i="0" u="none" strike="noStrike" cap="none" normalizeH="0" baseline="0" dirty="0" smtClean="0">
                <a:ln>
                  <a:noFill/>
                </a:ln>
                <a:effectLst/>
                <a:latin typeface="Arial" panose="020B0604020202020204" pitchFamily="34" charset="0"/>
              </a:endParaRPr>
            </a:p>
          </p:txBody>
        </p:sp>
        <p:sp>
          <p:nvSpPr>
            <p:cNvPr id="35" name="Rectangle 233"/>
            <p:cNvSpPr>
              <a:spLocks noChangeArrowheads="1"/>
            </p:cNvSpPr>
            <p:nvPr/>
          </p:nvSpPr>
          <p:spPr bwMode="auto">
            <a:xfrm>
              <a:off x="893911" y="2879725"/>
              <a:ext cx="278413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All documents on the Company and its offer (memo, marketing brochure, commercial presentation, </a:t>
              </a:r>
              <a:endParaRPr kumimoji="0" lang="en-US" altLang="en-US" sz="1800" b="0" i="0" u="none" strike="noStrike" cap="none" normalizeH="0" baseline="0" dirty="0" smtClean="0">
                <a:ln>
                  <a:noFill/>
                </a:ln>
                <a:effectLst/>
                <a:latin typeface="Arial" panose="020B0604020202020204" pitchFamily="34" charset="0"/>
              </a:endParaRPr>
            </a:p>
          </p:txBody>
        </p:sp>
        <p:sp>
          <p:nvSpPr>
            <p:cNvPr id="36" name="Rectangle 234"/>
            <p:cNvSpPr>
              <a:spLocks noChangeArrowheads="1"/>
            </p:cNvSpPr>
            <p:nvPr/>
          </p:nvSpPr>
          <p:spPr bwMode="auto">
            <a:xfrm>
              <a:off x="893911" y="2963863"/>
              <a:ext cx="122995"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etc.)</a:t>
              </a:r>
              <a:endParaRPr kumimoji="0" lang="en-US" altLang="en-US" sz="1800" b="0" i="0" u="none" strike="noStrike" cap="none" normalizeH="0" baseline="0" dirty="0" smtClean="0">
                <a:ln>
                  <a:noFill/>
                </a:ln>
                <a:effectLst/>
                <a:latin typeface="Arial" panose="020B0604020202020204" pitchFamily="34" charset="0"/>
              </a:endParaRPr>
            </a:p>
          </p:txBody>
        </p:sp>
        <p:sp>
          <p:nvSpPr>
            <p:cNvPr id="37" name="Rectangle 235"/>
            <p:cNvSpPr>
              <a:spLocks noChangeArrowheads="1"/>
            </p:cNvSpPr>
            <p:nvPr/>
          </p:nvSpPr>
          <p:spPr bwMode="auto">
            <a:xfrm>
              <a:off x="5459200" y="2879725"/>
              <a:ext cx="236403"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[Person]</a:t>
              </a:r>
              <a:endParaRPr kumimoji="0" lang="en-US" altLang="en-US" sz="1800" b="0" i="0" u="none" strike="noStrike" cap="none" normalizeH="0" baseline="0" dirty="0" smtClean="0">
                <a:ln>
                  <a:noFill/>
                </a:ln>
                <a:effectLst/>
                <a:latin typeface="Arial" panose="020B0604020202020204" pitchFamily="34" charset="0"/>
              </a:endParaRPr>
            </a:p>
          </p:txBody>
        </p:sp>
        <p:sp>
          <p:nvSpPr>
            <p:cNvPr id="38" name="Rectangle 236"/>
            <p:cNvSpPr>
              <a:spLocks noChangeArrowheads="1"/>
            </p:cNvSpPr>
            <p:nvPr/>
          </p:nvSpPr>
          <p:spPr bwMode="auto">
            <a:xfrm>
              <a:off x="6196354" y="2879725"/>
              <a:ext cx="1102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Yes</a:t>
              </a:r>
              <a:endParaRPr kumimoji="0" lang="en-US" altLang="en-US" sz="1800" b="0" i="0" u="none" strike="noStrike" cap="none" normalizeH="0" baseline="0" dirty="0" smtClean="0">
                <a:ln>
                  <a:noFill/>
                </a:ln>
                <a:effectLst/>
                <a:latin typeface="Arial" panose="020B0604020202020204" pitchFamily="34" charset="0"/>
              </a:endParaRPr>
            </a:p>
          </p:txBody>
        </p:sp>
        <p:sp>
          <p:nvSpPr>
            <p:cNvPr id="39" name="Rectangle 237"/>
            <p:cNvSpPr>
              <a:spLocks noChangeArrowheads="1"/>
            </p:cNvSpPr>
            <p:nvPr/>
          </p:nvSpPr>
          <p:spPr bwMode="auto">
            <a:xfrm>
              <a:off x="6699390" y="2879725"/>
              <a:ext cx="1597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Email</a:t>
              </a:r>
              <a:endParaRPr kumimoji="0" lang="en-US" altLang="en-US" sz="1800" b="0" i="0" u="none" strike="noStrike" cap="none" normalizeH="0" baseline="0" dirty="0" smtClean="0">
                <a:ln>
                  <a:noFill/>
                </a:ln>
                <a:effectLst/>
                <a:latin typeface="Arial" panose="020B0604020202020204" pitchFamily="34" charset="0"/>
              </a:endParaRPr>
            </a:p>
          </p:txBody>
        </p:sp>
        <p:sp>
          <p:nvSpPr>
            <p:cNvPr id="40" name="Rectangle 238"/>
            <p:cNvSpPr>
              <a:spLocks noChangeArrowheads="1"/>
            </p:cNvSpPr>
            <p:nvPr/>
          </p:nvSpPr>
          <p:spPr bwMode="auto">
            <a:xfrm>
              <a:off x="7169207" y="2879725"/>
              <a:ext cx="28112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29.4.2013</a:t>
              </a:r>
              <a:endParaRPr kumimoji="0" lang="en-US" altLang="en-US" sz="1800" b="0" i="0" u="none" strike="noStrike" cap="none" normalizeH="0" baseline="0" dirty="0" smtClean="0">
                <a:ln>
                  <a:noFill/>
                </a:ln>
                <a:effectLst/>
                <a:latin typeface="Arial" panose="020B0604020202020204" pitchFamily="34" charset="0"/>
              </a:endParaRPr>
            </a:p>
          </p:txBody>
        </p:sp>
        <p:sp>
          <p:nvSpPr>
            <p:cNvPr id="41" name="Rectangle 239"/>
            <p:cNvSpPr>
              <a:spLocks noChangeArrowheads="1"/>
            </p:cNvSpPr>
            <p:nvPr/>
          </p:nvSpPr>
          <p:spPr bwMode="auto">
            <a:xfrm>
              <a:off x="7169207" y="2963863"/>
              <a:ext cx="28112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02.5.2013</a:t>
              </a:r>
              <a:endParaRPr kumimoji="0" lang="en-US" altLang="en-US" sz="1800" b="0" i="0" u="none" strike="noStrike" cap="none" normalizeH="0" baseline="0" dirty="0" smtClean="0">
                <a:ln>
                  <a:noFill/>
                </a:ln>
                <a:effectLst/>
                <a:latin typeface="Arial" panose="020B0604020202020204" pitchFamily="34" charset="0"/>
              </a:endParaRPr>
            </a:p>
          </p:txBody>
        </p:sp>
        <p:sp>
          <p:nvSpPr>
            <p:cNvPr id="42" name="Rectangle 240"/>
            <p:cNvSpPr>
              <a:spLocks noChangeArrowheads="1"/>
            </p:cNvSpPr>
            <p:nvPr/>
          </p:nvSpPr>
          <p:spPr bwMode="auto">
            <a:xfrm>
              <a:off x="7169207" y="3048000"/>
              <a:ext cx="28112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02.5.2013</a:t>
              </a:r>
              <a:endParaRPr kumimoji="0" lang="en-US" altLang="en-US" sz="1800" b="0" i="0" u="none" strike="noStrike" cap="none" normalizeH="0" baseline="0" dirty="0" smtClean="0">
                <a:ln>
                  <a:noFill/>
                </a:ln>
                <a:effectLst/>
                <a:latin typeface="Arial" panose="020B0604020202020204" pitchFamily="34" charset="0"/>
              </a:endParaRPr>
            </a:p>
          </p:txBody>
        </p:sp>
        <p:sp>
          <p:nvSpPr>
            <p:cNvPr id="43" name="Rectangle 241"/>
            <p:cNvSpPr>
              <a:spLocks noChangeArrowheads="1"/>
            </p:cNvSpPr>
            <p:nvPr/>
          </p:nvSpPr>
          <p:spPr bwMode="auto">
            <a:xfrm>
              <a:off x="7588403" y="2879725"/>
              <a:ext cx="969575"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Presentation Pohl December 2012</a:t>
              </a:r>
              <a:endParaRPr kumimoji="0" lang="en-US" altLang="en-US" sz="1800" b="0" i="0" u="none" strike="noStrike" cap="none" normalizeH="0" baseline="0" dirty="0" smtClean="0">
                <a:ln>
                  <a:noFill/>
                </a:ln>
                <a:effectLst/>
                <a:latin typeface="Arial" panose="020B0604020202020204" pitchFamily="34" charset="0"/>
              </a:endParaRPr>
            </a:p>
          </p:txBody>
        </p:sp>
        <p:sp>
          <p:nvSpPr>
            <p:cNvPr id="44" name="Rectangle 242"/>
            <p:cNvSpPr>
              <a:spLocks noChangeArrowheads="1"/>
            </p:cNvSpPr>
            <p:nvPr/>
          </p:nvSpPr>
          <p:spPr bwMode="auto">
            <a:xfrm>
              <a:off x="7588403" y="2963863"/>
              <a:ext cx="648513"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Presentation Oct 2007 </a:t>
              </a:r>
              <a:endParaRPr kumimoji="0" lang="en-US" altLang="en-US" sz="1800" b="0" i="0" u="none" strike="noStrike" cap="none" normalizeH="0" baseline="0" dirty="0" smtClean="0">
                <a:ln>
                  <a:noFill/>
                </a:ln>
                <a:effectLst/>
                <a:latin typeface="Arial" panose="020B0604020202020204" pitchFamily="34" charset="0"/>
              </a:endParaRPr>
            </a:p>
          </p:txBody>
        </p:sp>
        <p:sp>
          <p:nvSpPr>
            <p:cNvPr id="45" name="Rectangle 243"/>
            <p:cNvSpPr>
              <a:spLocks noChangeArrowheads="1"/>
            </p:cNvSpPr>
            <p:nvPr/>
          </p:nvSpPr>
          <p:spPr bwMode="auto">
            <a:xfrm>
              <a:off x="7588403" y="3048000"/>
              <a:ext cx="97596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Company presentation, April 2009 </a:t>
              </a:r>
              <a:endParaRPr kumimoji="0" lang="en-US" altLang="en-US" sz="1800" b="0" i="0" u="none" strike="noStrike" cap="none" normalizeH="0" baseline="0" dirty="0" smtClean="0">
                <a:ln>
                  <a:noFill/>
                </a:ln>
                <a:effectLst/>
                <a:latin typeface="Arial" panose="020B0604020202020204" pitchFamily="34" charset="0"/>
              </a:endParaRPr>
            </a:p>
          </p:txBody>
        </p:sp>
        <p:sp>
          <p:nvSpPr>
            <p:cNvPr id="46" name="Rectangle 244"/>
            <p:cNvSpPr>
              <a:spLocks noChangeArrowheads="1"/>
            </p:cNvSpPr>
            <p:nvPr/>
          </p:nvSpPr>
          <p:spPr bwMode="auto">
            <a:xfrm>
              <a:off x="503188" y="3132138"/>
              <a:ext cx="8785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1.5</a:t>
              </a:r>
              <a:endParaRPr kumimoji="0" lang="en-US" altLang="en-US" sz="1800" b="0" i="0" u="none" strike="noStrike" cap="none" normalizeH="0" baseline="0" dirty="0" smtClean="0">
                <a:ln>
                  <a:noFill/>
                </a:ln>
                <a:effectLst/>
                <a:latin typeface="Arial" panose="020B0604020202020204" pitchFamily="34" charset="0"/>
              </a:endParaRPr>
            </a:p>
          </p:txBody>
        </p:sp>
        <p:sp>
          <p:nvSpPr>
            <p:cNvPr id="47" name="Rectangle 245"/>
            <p:cNvSpPr>
              <a:spLocks noChangeArrowheads="1"/>
            </p:cNvSpPr>
            <p:nvPr/>
          </p:nvSpPr>
          <p:spPr bwMode="auto">
            <a:xfrm>
              <a:off x="893911" y="3132138"/>
              <a:ext cx="2768161"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Copies of any reports by any  consultants prepared in the last two years (including recent strategic </a:t>
              </a:r>
              <a:endParaRPr kumimoji="0" lang="en-US" altLang="en-US" sz="1800" b="0" i="0" u="none" strike="noStrike" cap="none" normalizeH="0" baseline="0" dirty="0" smtClean="0">
                <a:ln>
                  <a:noFill/>
                </a:ln>
                <a:effectLst/>
                <a:latin typeface="Arial" panose="020B0604020202020204" pitchFamily="34" charset="0"/>
              </a:endParaRPr>
            </a:p>
          </p:txBody>
        </p:sp>
        <p:sp>
          <p:nvSpPr>
            <p:cNvPr id="48" name="Rectangle 246"/>
            <p:cNvSpPr>
              <a:spLocks noChangeArrowheads="1"/>
            </p:cNvSpPr>
            <p:nvPr/>
          </p:nvSpPr>
          <p:spPr bwMode="auto">
            <a:xfrm>
              <a:off x="893911" y="3216275"/>
              <a:ext cx="38655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review report)</a:t>
              </a:r>
              <a:endParaRPr kumimoji="0" lang="en-US" altLang="en-US" sz="1800" b="0" i="0" u="none" strike="noStrike" cap="none" normalizeH="0" baseline="0" dirty="0" smtClean="0">
                <a:ln>
                  <a:noFill/>
                </a:ln>
                <a:effectLst/>
                <a:latin typeface="Arial" panose="020B0604020202020204" pitchFamily="34" charset="0"/>
              </a:endParaRPr>
            </a:p>
          </p:txBody>
        </p:sp>
        <p:sp>
          <p:nvSpPr>
            <p:cNvPr id="49" name="Rectangle 247"/>
            <p:cNvSpPr>
              <a:spLocks noChangeArrowheads="1"/>
            </p:cNvSpPr>
            <p:nvPr/>
          </p:nvSpPr>
          <p:spPr bwMode="auto">
            <a:xfrm>
              <a:off x="5459200" y="3132138"/>
              <a:ext cx="236403"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[Person]</a:t>
              </a:r>
              <a:endParaRPr kumimoji="0" lang="en-US" altLang="en-US" sz="1800" b="0" i="0" u="none" strike="noStrike" cap="none" normalizeH="0" baseline="0" dirty="0" smtClean="0">
                <a:ln>
                  <a:noFill/>
                </a:ln>
                <a:effectLst/>
                <a:latin typeface="Arial" panose="020B0604020202020204" pitchFamily="34" charset="0"/>
              </a:endParaRPr>
            </a:p>
          </p:txBody>
        </p:sp>
        <p:sp>
          <p:nvSpPr>
            <p:cNvPr id="50" name="Rectangle 248"/>
            <p:cNvSpPr>
              <a:spLocks noChangeArrowheads="1"/>
            </p:cNvSpPr>
            <p:nvPr/>
          </p:nvSpPr>
          <p:spPr bwMode="auto">
            <a:xfrm>
              <a:off x="6196354" y="3132138"/>
              <a:ext cx="1102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Yes</a:t>
              </a:r>
              <a:endParaRPr kumimoji="0" lang="en-US" altLang="en-US" sz="1800" b="0" i="0" u="none" strike="noStrike" cap="none" normalizeH="0" baseline="0" dirty="0" smtClean="0">
                <a:ln>
                  <a:noFill/>
                </a:ln>
                <a:effectLst/>
                <a:latin typeface="Arial" panose="020B0604020202020204" pitchFamily="34" charset="0"/>
              </a:endParaRPr>
            </a:p>
          </p:txBody>
        </p:sp>
        <p:sp>
          <p:nvSpPr>
            <p:cNvPr id="51" name="Rectangle 249"/>
            <p:cNvSpPr>
              <a:spLocks noChangeArrowheads="1"/>
            </p:cNvSpPr>
            <p:nvPr/>
          </p:nvSpPr>
          <p:spPr bwMode="auto">
            <a:xfrm>
              <a:off x="6699390" y="3132138"/>
              <a:ext cx="1597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Email</a:t>
              </a:r>
              <a:endParaRPr kumimoji="0" lang="en-US" altLang="en-US" sz="1800" b="0" i="0" u="none" strike="noStrike" cap="none" normalizeH="0" baseline="0" dirty="0" smtClean="0">
                <a:ln>
                  <a:noFill/>
                </a:ln>
                <a:effectLst/>
                <a:latin typeface="Arial" panose="020B0604020202020204" pitchFamily="34" charset="0"/>
              </a:endParaRPr>
            </a:p>
          </p:txBody>
        </p:sp>
        <p:sp>
          <p:nvSpPr>
            <p:cNvPr id="52" name="Rectangle 250"/>
            <p:cNvSpPr>
              <a:spLocks noChangeArrowheads="1"/>
            </p:cNvSpPr>
            <p:nvPr/>
          </p:nvSpPr>
          <p:spPr bwMode="auto">
            <a:xfrm>
              <a:off x="7169207" y="3132138"/>
              <a:ext cx="28112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22.4.2013</a:t>
              </a:r>
              <a:endParaRPr kumimoji="0" lang="en-US" altLang="en-US" sz="1800" b="0" i="0" u="none" strike="noStrike" cap="none" normalizeH="0" baseline="0" dirty="0" smtClean="0">
                <a:ln>
                  <a:noFill/>
                </a:ln>
                <a:effectLst/>
                <a:latin typeface="Arial" panose="020B0604020202020204" pitchFamily="34" charset="0"/>
              </a:endParaRPr>
            </a:p>
          </p:txBody>
        </p:sp>
        <p:sp>
          <p:nvSpPr>
            <p:cNvPr id="53" name="Rectangle 251"/>
            <p:cNvSpPr>
              <a:spLocks noChangeArrowheads="1"/>
            </p:cNvSpPr>
            <p:nvPr/>
          </p:nvSpPr>
          <p:spPr bwMode="auto">
            <a:xfrm>
              <a:off x="7588403" y="3132138"/>
              <a:ext cx="1681981"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Roland Berger Report from Oct 2007 (old) and 2012 version</a:t>
              </a:r>
              <a:endParaRPr kumimoji="0" lang="en-US" altLang="en-US" sz="1800" b="0" i="0" u="none" strike="noStrike" cap="none" normalizeH="0" baseline="0" dirty="0" smtClean="0">
                <a:ln>
                  <a:noFill/>
                </a:ln>
                <a:effectLst/>
                <a:latin typeface="Arial" panose="020B0604020202020204" pitchFamily="34" charset="0"/>
              </a:endParaRPr>
            </a:p>
          </p:txBody>
        </p:sp>
        <p:sp>
          <p:nvSpPr>
            <p:cNvPr id="54" name="Rectangle 252"/>
            <p:cNvSpPr>
              <a:spLocks noChangeArrowheads="1"/>
            </p:cNvSpPr>
            <p:nvPr/>
          </p:nvSpPr>
          <p:spPr bwMode="auto">
            <a:xfrm>
              <a:off x="503188" y="3300413"/>
              <a:ext cx="8785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1.6</a:t>
              </a:r>
              <a:endParaRPr kumimoji="0" lang="en-US" altLang="en-US" sz="1800" b="0" i="0" u="none" strike="noStrike" cap="none" normalizeH="0" baseline="0" dirty="0" smtClean="0">
                <a:ln>
                  <a:noFill/>
                </a:ln>
                <a:effectLst/>
                <a:latin typeface="Arial" panose="020B0604020202020204" pitchFamily="34" charset="0"/>
              </a:endParaRPr>
            </a:p>
          </p:txBody>
        </p:sp>
        <p:sp>
          <p:nvSpPr>
            <p:cNvPr id="55" name="Rectangle 253"/>
            <p:cNvSpPr>
              <a:spLocks noChangeArrowheads="1"/>
            </p:cNvSpPr>
            <p:nvPr/>
          </p:nvSpPr>
          <p:spPr bwMode="auto">
            <a:xfrm>
              <a:off x="893911" y="3300413"/>
              <a:ext cx="279211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Copies of any available market research reports, industry studies, research reports or news articles </a:t>
              </a:r>
              <a:endParaRPr kumimoji="0" lang="en-US" altLang="en-US" sz="1800" b="0" i="0" u="none" strike="noStrike" cap="none" normalizeH="0" baseline="0" dirty="0" smtClean="0">
                <a:ln>
                  <a:noFill/>
                </a:ln>
                <a:effectLst/>
                <a:latin typeface="Arial" panose="020B0604020202020204" pitchFamily="34" charset="0"/>
              </a:endParaRPr>
            </a:p>
          </p:txBody>
        </p:sp>
        <p:sp>
          <p:nvSpPr>
            <p:cNvPr id="56" name="Rectangle 254"/>
            <p:cNvSpPr>
              <a:spLocks noChangeArrowheads="1"/>
            </p:cNvSpPr>
            <p:nvPr/>
          </p:nvSpPr>
          <p:spPr bwMode="auto">
            <a:xfrm>
              <a:off x="893911" y="3384550"/>
              <a:ext cx="158454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on the Company or its industry or its underlying markets </a:t>
              </a:r>
              <a:endParaRPr kumimoji="0" lang="en-US" altLang="en-US" sz="1800" b="0" i="0" u="none" strike="noStrike" cap="none" normalizeH="0" baseline="0" dirty="0" smtClean="0">
                <a:ln>
                  <a:noFill/>
                </a:ln>
                <a:effectLst/>
                <a:latin typeface="Arial" panose="020B0604020202020204" pitchFamily="34" charset="0"/>
              </a:endParaRPr>
            </a:p>
          </p:txBody>
        </p:sp>
        <p:sp>
          <p:nvSpPr>
            <p:cNvPr id="57" name="Rectangle 255"/>
            <p:cNvSpPr>
              <a:spLocks noChangeArrowheads="1"/>
            </p:cNvSpPr>
            <p:nvPr/>
          </p:nvSpPr>
          <p:spPr bwMode="auto">
            <a:xfrm>
              <a:off x="5459200" y="3300413"/>
              <a:ext cx="236403"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[Person]</a:t>
              </a:r>
              <a:endParaRPr kumimoji="0" lang="en-US" altLang="en-US" sz="1800" b="0" i="0" u="none" strike="noStrike" cap="none" normalizeH="0" baseline="0" dirty="0" smtClean="0">
                <a:ln>
                  <a:noFill/>
                </a:ln>
                <a:effectLst/>
                <a:latin typeface="Arial" panose="020B0604020202020204" pitchFamily="34" charset="0"/>
              </a:endParaRPr>
            </a:p>
          </p:txBody>
        </p:sp>
        <p:sp>
          <p:nvSpPr>
            <p:cNvPr id="58" name="Rectangle 256"/>
            <p:cNvSpPr>
              <a:spLocks noChangeArrowheads="1"/>
            </p:cNvSpPr>
            <p:nvPr/>
          </p:nvSpPr>
          <p:spPr bwMode="auto">
            <a:xfrm>
              <a:off x="6196354" y="3300413"/>
              <a:ext cx="1102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Yes</a:t>
              </a:r>
              <a:endParaRPr kumimoji="0" lang="en-US" altLang="en-US" sz="1800" b="0" i="0" u="none" strike="noStrike" cap="none" normalizeH="0" baseline="0" dirty="0" smtClean="0">
                <a:ln>
                  <a:noFill/>
                </a:ln>
                <a:effectLst/>
                <a:latin typeface="Arial" panose="020B0604020202020204" pitchFamily="34" charset="0"/>
              </a:endParaRPr>
            </a:p>
          </p:txBody>
        </p:sp>
        <p:sp>
          <p:nvSpPr>
            <p:cNvPr id="59" name="Rectangle 257"/>
            <p:cNvSpPr>
              <a:spLocks noChangeArrowheads="1"/>
            </p:cNvSpPr>
            <p:nvPr/>
          </p:nvSpPr>
          <p:spPr bwMode="auto">
            <a:xfrm>
              <a:off x="6699390" y="3300413"/>
              <a:ext cx="1597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Email</a:t>
              </a:r>
              <a:endParaRPr kumimoji="0" lang="en-US" altLang="en-US" sz="1800" b="0" i="0" u="none" strike="noStrike" cap="none" normalizeH="0" baseline="0" dirty="0" smtClean="0">
                <a:ln>
                  <a:noFill/>
                </a:ln>
                <a:effectLst/>
                <a:latin typeface="Arial" panose="020B0604020202020204" pitchFamily="34" charset="0"/>
              </a:endParaRPr>
            </a:p>
          </p:txBody>
        </p:sp>
        <p:sp>
          <p:nvSpPr>
            <p:cNvPr id="60" name="Rectangle 258"/>
            <p:cNvSpPr>
              <a:spLocks noChangeArrowheads="1"/>
            </p:cNvSpPr>
            <p:nvPr/>
          </p:nvSpPr>
          <p:spPr bwMode="auto">
            <a:xfrm>
              <a:off x="7169207" y="3300413"/>
              <a:ext cx="28112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22.4.2013</a:t>
              </a:r>
              <a:endParaRPr kumimoji="0" lang="en-US" altLang="en-US" sz="1800" b="0" i="0" u="none" strike="noStrike" cap="none" normalizeH="0" baseline="0" dirty="0" smtClean="0">
                <a:ln>
                  <a:noFill/>
                </a:ln>
                <a:effectLst/>
                <a:latin typeface="Arial" panose="020B0604020202020204" pitchFamily="34" charset="0"/>
              </a:endParaRPr>
            </a:p>
          </p:txBody>
        </p:sp>
        <p:sp>
          <p:nvSpPr>
            <p:cNvPr id="61" name="Rectangle 259"/>
            <p:cNvSpPr>
              <a:spLocks noChangeArrowheads="1"/>
            </p:cNvSpPr>
            <p:nvPr/>
          </p:nvSpPr>
          <p:spPr bwMode="auto">
            <a:xfrm>
              <a:off x="7588403" y="3300413"/>
              <a:ext cx="152384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UNIFE, Roland Berger Rail Market Study 2012 (press </a:t>
              </a:r>
              <a:endParaRPr kumimoji="0" lang="en-US" altLang="en-US" sz="1800" b="0" i="0" u="none" strike="noStrike" cap="none" normalizeH="0" baseline="0" dirty="0" smtClean="0">
                <a:ln>
                  <a:noFill/>
                </a:ln>
                <a:effectLst/>
                <a:latin typeface="Arial" panose="020B0604020202020204" pitchFamily="34" charset="0"/>
              </a:endParaRPr>
            </a:p>
          </p:txBody>
        </p:sp>
        <p:sp>
          <p:nvSpPr>
            <p:cNvPr id="62" name="Rectangle 260"/>
            <p:cNvSpPr>
              <a:spLocks noChangeArrowheads="1"/>
            </p:cNvSpPr>
            <p:nvPr/>
          </p:nvSpPr>
          <p:spPr bwMode="auto">
            <a:xfrm>
              <a:off x="7588403" y="3384550"/>
              <a:ext cx="699627"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conference presentation)</a:t>
              </a:r>
              <a:endParaRPr kumimoji="0" lang="en-US" altLang="en-US" sz="1800" b="0" i="0" u="none" strike="noStrike" cap="none" normalizeH="0" baseline="0" dirty="0" smtClean="0">
                <a:ln>
                  <a:noFill/>
                </a:ln>
                <a:effectLst/>
                <a:latin typeface="Arial" panose="020B0604020202020204" pitchFamily="34" charset="0"/>
              </a:endParaRPr>
            </a:p>
          </p:txBody>
        </p:sp>
        <p:sp>
          <p:nvSpPr>
            <p:cNvPr id="65" name="Rectangle 263"/>
            <p:cNvSpPr>
              <a:spLocks noChangeArrowheads="1"/>
            </p:cNvSpPr>
            <p:nvPr/>
          </p:nvSpPr>
          <p:spPr bwMode="auto">
            <a:xfrm>
              <a:off x="893911" y="3552825"/>
              <a:ext cx="85579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dirty="0" smtClean="0">
                  <a:ln>
                    <a:noFill/>
                  </a:ln>
                  <a:solidFill>
                    <a:schemeClr val="bg1"/>
                  </a:solidFill>
                  <a:effectLst/>
                  <a:latin typeface="Arial" panose="020B0604020202020204" pitchFamily="34" charset="0"/>
                </a:rPr>
                <a:t>CORPORATE DOCUMENTS </a:t>
              </a:r>
              <a:endParaRPr kumimoji="0" lang="en-US" altLang="en-US" sz="1800" b="0" i="0" u="none" strike="noStrike" cap="none" normalizeH="0" baseline="0" dirty="0" smtClean="0">
                <a:ln>
                  <a:noFill/>
                </a:ln>
                <a:solidFill>
                  <a:schemeClr val="bg1"/>
                </a:solidFill>
                <a:effectLst/>
                <a:latin typeface="Arial" panose="020B0604020202020204" pitchFamily="34" charset="0"/>
              </a:endParaRPr>
            </a:p>
          </p:txBody>
        </p:sp>
        <p:sp>
          <p:nvSpPr>
            <p:cNvPr id="66" name="Rectangle 264"/>
            <p:cNvSpPr>
              <a:spLocks noChangeArrowheads="1"/>
            </p:cNvSpPr>
            <p:nvPr/>
          </p:nvSpPr>
          <p:spPr bwMode="auto">
            <a:xfrm>
              <a:off x="503188" y="3721100"/>
              <a:ext cx="8785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dirty="0" smtClean="0">
                  <a:ln>
                    <a:noFill/>
                  </a:ln>
                  <a:effectLst/>
                  <a:latin typeface="Arial" panose="020B0604020202020204" pitchFamily="34" charset="0"/>
                </a:rPr>
                <a:t>2.1</a:t>
              </a:r>
              <a:endParaRPr kumimoji="0" lang="en-US" altLang="en-US" sz="1800" b="0" i="0" u="none" strike="noStrike" cap="none" normalizeH="0" baseline="0" dirty="0" smtClean="0">
                <a:ln>
                  <a:noFill/>
                </a:ln>
                <a:effectLst/>
                <a:latin typeface="Arial" panose="020B0604020202020204" pitchFamily="34" charset="0"/>
              </a:endParaRPr>
            </a:p>
          </p:txBody>
        </p:sp>
        <p:sp>
          <p:nvSpPr>
            <p:cNvPr id="67" name="Rectangle 265"/>
            <p:cNvSpPr>
              <a:spLocks noChangeArrowheads="1"/>
            </p:cNvSpPr>
            <p:nvPr/>
          </p:nvSpPr>
          <p:spPr bwMode="auto">
            <a:xfrm>
              <a:off x="893911" y="3721100"/>
              <a:ext cx="672473"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dirty="0" smtClean="0">
                  <a:ln>
                    <a:noFill/>
                  </a:ln>
                  <a:effectLst/>
                  <a:latin typeface="Arial" panose="020B0604020202020204" pitchFamily="34" charset="0"/>
                </a:rPr>
                <a:t>Group Legal Structure</a:t>
              </a:r>
              <a:endParaRPr kumimoji="0" lang="en-US" altLang="en-US" sz="1800" b="0" i="0" u="none" strike="noStrike" cap="none" normalizeH="0" baseline="0" dirty="0" smtClean="0">
                <a:ln>
                  <a:noFill/>
                </a:ln>
                <a:effectLst/>
                <a:latin typeface="Arial" panose="020B0604020202020204" pitchFamily="34" charset="0"/>
              </a:endParaRPr>
            </a:p>
          </p:txBody>
        </p:sp>
        <p:sp>
          <p:nvSpPr>
            <p:cNvPr id="68" name="Rectangle 266"/>
            <p:cNvSpPr>
              <a:spLocks noChangeArrowheads="1"/>
            </p:cNvSpPr>
            <p:nvPr/>
          </p:nvSpPr>
          <p:spPr bwMode="auto">
            <a:xfrm>
              <a:off x="503188" y="3805238"/>
              <a:ext cx="14056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2.1.1</a:t>
              </a:r>
              <a:endParaRPr kumimoji="0" lang="en-US" altLang="en-US" sz="1800" b="0" i="0" u="none" strike="noStrike" cap="none" normalizeH="0" baseline="0" dirty="0" smtClean="0">
                <a:ln>
                  <a:noFill/>
                </a:ln>
                <a:effectLst/>
                <a:latin typeface="Arial" panose="020B0604020202020204" pitchFamily="34" charset="0"/>
              </a:endParaRPr>
            </a:p>
          </p:txBody>
        </p:sp>
        <p:sp>
          <p:nvSpPr>
            <p:cNvPr id="69" name="Rectangle 267"/>
            <p:cNvSpPr>
              <a:spLocks noChangeArrowheads="1"/>
            </p:cNvSpPr>
            <p:nvPr/>
          </p:nvSpPr>
          <p:spPr bwMode="auto">
            <a:xfrm>
              <a:off x="893911" y="3805238"/>
              <a:ext cx="2944717"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Group legal structure (in context of Company's organization) indicating name of the company, registered </a:t>
              </a:r>
              <a:endParaRPr kumimoji="0" lang="en-US" altLang="en-US" sz="1800" b="0" i="0" u="none" strike="noStrike" cap="none" normalizeH="0" baseline="0" dirty="0" smtClean="0">
                <a:ln>
                  <a:noFill/>
                </a:ln>
                <a:effectLst/>
                <a:latin typeface="Arial" panose="020B0604020202020204" pitchFamily="34" charset="0"/>
              </a:endParaRPr>
            </a:p>
          </p:txBody>
        </p:sp>
        <p:sp>
          <p:nvSpPr>
            <p:cNvPr id="70" name="Rectangle 268"/>
            <p:cNvSpPr>
              <a:spLocks noChangeArrowheads="1"/>
            </p:cNvSpPr>
            <p:nvPr/>
          </p:nvSpPr>
          <p:spPr bwMode="auto">
            <a:xfrm>
              <a:off x="893911" y="3889375"/>
              <a:ext cx="74275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seat, share capital amount</a:t>
              </a:r>
              <a:endParaRPr kumimoji="0" lang="en-US" altLang="en-US" sz="1800" b="0" i="0" u="none" strike="noStrike" cap="none" normalizeH="0" baseline="0" dirty="0" smtClean="0">
                <a:ln>
                  <a:noFill/>
                </a:ln>
                <a:effectLst/>
                <a:latin typeface="Arial" panose="020B0604020202020204" pitchFamily="34" charset="0"/>
              </a:endParaRPr>
            </a:p>
          </p:txBody>
        </p:sp>
        <p:sp>
          <p:nvSpPr>
            <p:cNvPr id="71" name="Rectangle 269"/>
            <p:cNvSpPr>
              <a:spLocks noChangeArrowheads="1"/>
            </p:cNvSpPr>
            <p:nvPr/>
          </p:nvSpPr>
          <p:spPr bwMode="auto">
            <a:xfrm>
              <a:off x="4763176" y="3805238"/>
              <a:ext cx="1102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Yes</a:t>
              </a:r>
              <a:endParaRPr kumimoji="0" lang="en-US" altLang="en-US" sz="1800" b="0" i="0" u="none" strike="noStrike" cap="none" normalizeH="0" baseline="0" dirty="0" smtClean="0">
                <a:ln>
                  <a:noFill/>
                </a:ln>
                <a:effectLst/>
                <a:latin typeface="Arial" panose="020B0604020202020204" pitchFamily="34" charset="0"/>
              </a:endParaRPr>
            </a:p>
          </p:txBody>
        </p:sp>
        <p:sp>
          <p:nvSpPr>
            <p:cNvPr id="72" name="Rectangle 270"/>
            <p:cNvSpPr>
              <a:spLocks noChangeArrowheads="1"/>
            </p:cNvSpPr>
            <p:nvPr/>
          </p:nvSpPr>
          <p:spPr bwMode="auto">
            <a:xfrm>
              <a:off x="6196354" y="3805238"/>
              <a:ext cx="1102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Yes</a:t>
              </a:r>
              <a:endParaRPr kumimoji="0" lang="en-US" altLang="en-US" sz="1800" b="0" i="0" u="none" strike="noStrike" cap="none" normalizeH="0" baseline="0" dirty="0" smtClean="0">
                <a:ln>
                  <a:noFill/>
                </a:ln>
                <a:effectLst/>
                <a:latin typeface="Arial" panose="020B0604020202020204" pitchFamily="34" charset="0"/>
              </a:endParaRPr>
            </a:p>
          </p:txBody>
        </p:sp>
        <p:sp>
          <p:nvSpPr>
            <p:cNvPr id="73" name="Rectangle 271"/>
            <p:cNvSpPr>
              <a:spLocks noChangeArrowheads="1"/>
            </p:cNvSpPr>
            <p:nvPr/>
          </p:nvSpPr>
          <p:spPr bwMode="auto">
            <a:xfrm>
              <a:off x="6699390" y="3805238"/>
              <a:ext cx="1597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Email</a:t>
              </a:r>
              <a:endParaRPr kumimoji="0" lang="en-US" altLang="en-US" sz="1800" b="0" i="0" u="none" strike="noStrike" cap="none" normalizeH="0" baseline="0" dirty="0" smtClean="0">
                <a:ln>
                  <a:noFill/>
                </a:ln>
                <a:effectLst/>
                <a:latin typeface="Arial" panose="020B0604020202020204" pitchFamily="34" charset="0"/>
              </a:endParaRPr>
            </a:p>
          </p:txBody>
        </p:sp>
        <p:sp>
          <p:nvSpPr>
            <p:cNvPr id="74" name="Rectangle 272"/>
            <p:cNvSpPr>
              <a:spLocks noChangeArrowheads="1"/>
            </p:cNvSpPr>
            <p:nvPr/>
          </p:nvSpPr>
          <p:spPr bwMode="auto">
            <a:xfrm>
              <a:off x="7169207" y="3805238"/>
              <a:ext cx="28112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23.4.2013</a:t>
              </a:r>
              <a:endParaRPr kumimoji="0" lang="en-US" altLang="en-US" sz="1800" b="0" i="0" u="none" strike="noStrike" cap="none" normalizeH="0" baseline="0" dirty="0" smtClean="0">
                <a:ln>
                  <a:noFill/>
                </a:ln>
                <a:effectLst/>
                <a:latin typeface="Arial" panose="020B0604020202020204" pitchFamily="34" charset="0"/>
              </a:endParaRPr>
            </a:p>
          </p:txBody>
        </p:sp>
        <p:sp>
          <p:nvSpPr>
            <p:cNvPr id="75" name="Rectangle 273"/>
            <p:cNvSpPr>
              <a:spLocks noChangeArrowheads="1"/>
            </p:cNvSpPr>
            <p:nvPr/>
          </p:nvSpPr>
          <p:spPr bwMode="auto">
            <a:xfrm>
              <a:off x="7588403" y="3805238"/>
              <a:ext cx="8258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Commercial Register Excerpt</a:t>
              </a:r>
              <a:endParaRPr kumimoji="0" lang="en-US" altLang="en-US" sz="1800" b="0" i="0" u="none" strike="noStrike" cap="none" normalizeH="0" baseline="0" dirty="0" smtClean="0">
                <a:ln>
                  <a:noFill/>
                </a:ln>
                <a:effectLst/>
                <a:latin typeface="Arial" panose="020B0604020202020204" pitchFamily="34" charset="0"/>
              </a:endParaRPr>
            </a:p>
          </p:txBody>
        </p:sp>
        <p:sp>
          <p:nvSpPr>
            <p:cNvPr id="76" name="Rectangle 274"/>
            <p:cNvSpPr>
              <a:spLocks noChangeArrowheads="1"/>
            </p:cNvSpPr>
            <p:nvPr/>
          </p:nvSpPr>
          <p:spPr bwMode="auto">
            <a:xfrm>
              <a:off x="503188" y="4057650"/>
              <a:ext cx="8785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dirty="0" smtClean="0">
                  <a:ln>
                    <a:noFill/>
                  </a:ln>
                  <a:effectLst/>
                  <a:latin typeface="Arial" panose="020B0604020202020204" pitchFamily="34" charset="0"/>
                </a:rPr>
                <a:t>2.2</a:t>
              </a:r>
              <a:endParaRPr kumimoji="0" lang="en-US" altLang="en-US" sz="1800" b="0" i="0" u="none" strike="noStrike" cap="none" normalizeH="0" baseline="0" dirty="0" smtClean="0">
                <a:ln>
                  <a:noFill/>
                </a:ln>
                <a:effectLst/>
                <a:latin typeface="Arial" panose="020B0604020202020204" pitchFamily="34" charset="0"/>
              </a:endParaRPr>
            </a:p>
          </p:txBody>
        </p:sp>
        <p:sp>
          <p:nvSpPr>
            <p:cNvPr id="77" name="Rectangle 275"/>
            <p:cNvSpPr>
              <a:spLocks noChangeArrowheads="1"/>
            </p:cNvSpPr>
            <p:nvPr/>
          </p:nvSpPr>
          <p:spPr bwMode="auto">
            <a:xfrm>
              <a:off x="893911" y="4057650"/>
              <a:ext cx="581425"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dirty="0" smtClean="0">
                  <a:ln>
                    <a:noFill/>
                  </a:ln>
                  <a:effectLst/>
                  <a:latin typeface="Arial" panose="020B0604020202020204" pitchFamily="34" charset="0"/>
                </a:rPr>
                <a:t>Charter documents</a:t>
              </a:r>
              <a:endParaRPr kumimoji="0" lang="en-US" altLang="en-US" sz="1800" b="0" i="0" u="none" strike="noStrike" cap="none" normalizeH="0" baseline="0" dirty="0" smtClean="0">
                <a:ln>
                  <a:noFill/>
                </a:ln>
                <a:effectLst/>
                <a:latin typeface="Arial" panose="020B0604020202020204" pitchFamily="34" charset="0"/>
              </a:endParaRPr>
            </a:p>
          </p:txBody>
        </p:sp>
        <p:sp>
          <p:nvSpPr>
            <p:cNvPr id="78" name="Rectangle 276"/>
            <p:cNvSpPr>
              <a:spLocks noChangeArrowheads="1"/>
            </p:cNvSpPr>
            <p:nvPr/>
          </p:nvSpPr>
          <p:spPr bwMode="auto">
            <a:xfrm>
              <a:off x="503188" y="4141788"/>
              <a:ext cx="14056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2.2.1</a:t>
              </a:r>
              <a:endParaRPr kumimoji="0" lang="en-US" altLang="en-US" sz="1800" b="0" i="0" u="none" strike="noStrike" cap="none" normalizeH="0" baseline="0" dirty="0" smtClean="0">
                <a:ln>
                  <a:noFill/>
                </a:ln>
                <a:effectLst/>
                <a:latin typeface="Arial" panose="020B0604020202020204" pitchFamily="34" charset="0"/>
              </a:endParaRPr>
            </a:p>
          </p:txBody>
        </p:sp>
        <p:sp>
          <p:nvSpPr>
            <p:cNvPr id="79" name="Rectangle 277"/>
            <p:cNvSpPr>
              <a:spLocks noChangeArrowheads="1"/>
            </p:cNvSpPr>
            <p:nvPr/>
          </p:nvSpPr>
          <p:spPr bwMode="auto">
            <a:xfrm>
              <a:off x="893911" y="4141788"/>
              <a:ext cx="87373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By-laws/ Articles of association</a:t>
              </a:r>
              <a:endParaRPr kumimoji="0" lang="en-US" altLang="en-US" sz="1800" b="0" i="0" u="none" strike="noStrike" cap="none" normalizeH="0" baseline="0" dirty="0" smtClean="0">
                <a:ln>
                  <a:noFill/>
                </a:ln>
                <a:effectLst/>
                <a:latin typeface="Arial" panose="020B0604020202020204" pitchFamily="34" charset="0"/>
              </a:endParaRPr>
            </a:p>
          </p:txBody>
        </p:sp>
        <p:sp>
          <p:nvSpPr>
            <p:cNvPr id="80" name="Rectangle 278"/>
            <p:cNvSpPr>
              <a:spLocks noChangeArrowheads="1"/>
            </p:cNvSpPr>
            <p:nvPr/>
          </p:nvSpPr>
          <p:spPr bwMode="auto">
            <a:xfrm>
              <a:off x="4763176" y="4141788"/>
              <a:ext cx="1102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Yes</a:t>
              </a:r>
              <a:endParaRPr kumimoji="0" lang="en-US" altLang="en-US" sz="1800" b="0" i="0" u="none" strike="noStrike" cap="none" normalizeH="0" baseline="0" dirty="0" smtClean="0">
                <a:ln>
                  <a:noFill/>
                </a:ln>
                <a:effectLst/>
                <a:latin typeface="Arial" panose="020B0604020202020204" pitchFamily="34" charset="0"/>
              </a:endParaRPr>
            </a:p>
          </p:txBody>
        </p:sp>
        <p:sp>
          <p:nvSpPr>
            <p:cNvPr id="81" name="Rectangle 279"/>
            <p:cNvSpPr>
              <a:spLocks noChangeArrowheads="1"/>
            </p:cNvSpPr>
            <p:nvPr/>
          </p:nvSpPr>
          <p:spPr bwMode="auto">
            <a:xfrm>
              <a:off x="6196354" y="4141788"/>
              <a:ext cx="1102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Yes</a:t>
              </a:r>
              <a:endParaRPr kumimoji="0" lang="en-US" altLang="en-US" sz="1800" b="0" i="0" u="none" strike="noStrike" cap="none" normalizeH="0" baseline="0" dirty="0" smtClean="0">
                <a:ln>
                  <a:noFill/>
                </a:ln>
                <a:effectLst/>
                <a:latin typeface="Arial" panose="020B0604020202020204" pitchFamily="34" charset="0"/>
              </a:endParaRPr>
            </a:p>
          </p:txBody>
        </p:sp>
        <p:sp>
          <p:nvSpPr>
            <p:cNvPr id="82" name="Rectangle 280"/>
            <p:cNvSpPr>
              <a:spLocks noChangeArrowheads="1"/>
            </p:cNvSpPr>
            <p:nvPr/>
          </p:nvSpPr>
          <p:spPr bwMode="auto">
            <a:xfrm>
              <a:off x="6699390" y="4141788"/>
              <a:ext cx="1597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Email</a:t>
              </a:r>
              <a:endParaRPr kumimoji="0" lang="en-US" altLang="en-US" sz="1800" b="0" i="0" u="none" strike="noStrike" cap="none" normalizeH="0" baseline="0" dirty="0" smtClean="0">
                <a:ln>
                  <a:noFill/>
                </a:ln>
                <a:effectLst/>
                <a:latin typeface="Arial" panose="020B0604020202020204" pitchFamily="34" charset="0"/>
              </a:endParaRPr>
            </a:p>
          </p:txBody>
        </p:sp>
        <p:sp>
          <p:nvSpPr>
            <p:cNvPr id="83" name="Rectangle 281"/>
            <p:cNvSpPr>
              <a:spLocks noChangeArrowheads="1"/>
            </p:cNvSpPr>
            <p:nvPr/>
          </p:nvSpPr>
          <p:spPr bwMode="auto">
            <a:xfrm>
              <a:off x="7169207" y="4141788"/>
              <a:ext cx="28112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23.4.2013</a:t>
              </a:r>
              <a:endParaRPr kumimoji="0" lang="en-US" altLang="en-US" sz="1800" b="0" i="0" u="none" strike="noStrike" cap="none" normalizeH="0" baseline="0" dirty="0" smtClean="0">
                <a:ln>
                  <a:noFill/>
                </a:ln>
                <a:effectLst/>
                <a:latin typeface="Arial" panose="020B0604020202020204" pitchFamily="34" charset="0"/>
              </a:endParaRPr>
            </a:p>
          </p:txBody>
        </p:sp>
        <p:sp>
          <p:nvSpPr>
            <p:cNvPr id="84" name="Rectangle 282"/>
            <p:cNvSpPr>
              <a:spLocks noChangeArrowheads="1"/>
            </p:cNvSpPr>
            <p:nvPr/>
          </p:nvSpPr>
          <p:spPr bwMode="auto">
            <a:xfrm>
              <a:off x="7588403" y="4141788"/>
              <a:ext cx="61497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Articles of association</a:t>
              </a:r>
              <a:endParaRPr kumimoji="0" lang="en-US" altLang="en-US" sz="1800" b="0" i="0" u="none" strike="noStrike" cap="none" normalizeH="0" baseline="0" dirty="0" smtClean="0">
                <a:ln>
                  <a:noFill/>
                </a:ln>
                <a:effectLst/>
                <a:latin typeface="Arial" panose="020B0604020202020204" pitchFamily="34" charset="0"/>
              </a:endParaRPr>
            </a:p>
          </p:txBody>
        </p:sp>
        <p:sp>
          <p:nvSpPr>
            <p:cNvPr id="85" name="Rectangle 283"/>
            <p:cNvSpPr>
              <a:spLocks noChangeArrowheads="1"/>
            </p:cNvSpPr>
            <p:nvPr/>
          </p:nvSpPr>
          <p:spPr bwMode="auto">
            <a:xfrm>
              <a:off x="503188" y="4225925"/>
              <a:ext cx="14056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2.2.2</a:t>
              </a:r>
              <a:endParaRPr kumimoji="0" lang="en-US" altLang="en-US" sz="1800" b="0" i="0" u="none" strike="noStrike" cap="none" normalizeH="0" baseline="0" dirty="0" smtClean="0">
                <a:ln>
                  <a:noFill/>
                </a:ln>
                <a:effectLst/>
                <a:latin typeface="Arial" panose="020B0604020202020204" pitchFamily="34" charset="0"/>
              </a:endParaRPr>
            </a:p>
          </p:txBody>
        </p:sp>
        <p:sp>
          <p:nvSpPr>
            <p:cNvPr id="86" name="Rectangle 284"/>
            <p:cNvSpPr>
              <a:spLocks noChangeArrowheads="1"/>
            </p:cNvSpPr>
            <p:nvPr/>
          </p:nvSpPr>
          <p:spPr bwMode="auto">
            <a:xfrm>
              <a:off x="893911" y="4225925"/>
              <a:ext cx="1950331"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Commercial register excerpts (as per today and any historic changes)</a:t>
              </a:r>
              <a:endParaRPr kumimoji="0" lang="en-US" altLang="en-US" sz="1800" b="0" i="0" u="none" strike="noStrike" cap="none" normalizeH="0" baseline="0" dirty="0" smtClean="0">
                <a:ln>
                  <a:noFill/>
                </a:ln>
                <a:effectLst/>
                <a:latin typeface="Arial" panose="020B0604020202020204" pitchFamily="34" charset="0"/>
              </a:endParaRPr>
            </a:p>
          </p:txBody>
        </p:sp>
        <p:sp>
          <p:nvSpPr>
            <p:cNvPr id="87" name="Rectangle 285"/>
            <p:cNvSpPr>
              <a:spLocks noChangeArrowheads="1"/>
            </p:cNvSpPr>
            <p:nvPr/>
          </p:nvSpPr>
          <p:spPr bwMode="auto">
            <a:xfrm>
              <a:off x="4763176" y="4225925"/>
              <a:ext cx="1102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Yes</a:t>
              </a:r>
              <a:endParaRPr kumimoji="0" lang="en-US" altLang="en-US" sz="1800" b="0" i="0" u="none" strike="noStrike" cap="none" normalizeH="0" baseline="0" dirty="0" smtClean="0">
                <a:ln>
                  <a:noFill/>
                </a:ln>
                <a:effectLst/>
                <a:latin typeface="Arial" panose="020B0604020202020204" pitchFamily="34" charset="0"/>
              </a:endParaRPr>
            </a:p>
          </p:txBody>
        </p:sp>
        <p:sp>
          <p:nvSpPr>
            <p:cNvPr id="88" name="Rectangle 286"/>
            <p:cNvSpPr>
              <a:spLocks noChangeArrowheads="1"/>
            </p:cNvSpPr>
            <p:nvPr/>
          </p:nvSpPr>
          <p:spPr bwMode="auto">
            <a:xfrm>
              <a:off x="6196354" y="4225925"/>
              <a:ext cx="1102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Yes</a:t>
              </a:r>
              <a:endParaRPr kumimoji="0" lang="en-US" altLang="en-US" sz="1800" b="0" i="0" u="none" strike="noStrike" cap="none" normalizeH="0" baseline="0" dirty="0" smtClean="0">
                <a:ln>
                  <a:noFill/>
                </a:ln>
                <a:effectLst/>
                <a:latin typeface="Arial" panose="020B0604020202020204" pitchFamily="34" charset="0"/>
              </a:endParaRPr>
            </a:p>
          </p:txBody>
        </p:sp>
        <p:sp>
          <p:nvSpPr>
            <p:cNvPr id="89" name="Rectangle 287"/>
            <p:cNvSpPr>
              <a:spLocks noChangeArrowheads="1"/>
            </p:cNvSpPr>
            <p:nvPr/>
          </p:nvSpPr>
          <p:spPr bwMode="auto">
            <a:xfrm>
              <a:off x="6699390" y="4225925"/>
              <a:ext cx="1597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Email</a:t>
              </a:r>
              <a:endParaRPr kumimoji="0" lang="en-US" altLang="en-US" sz="1800" b="0" i="0" u="none" strike="noStrike" cap="none" normalizeH="0" baseline="0" dirty="0" smtClean="0">
                <a:ln>
                  <a:noFill/>
                </a:ln>
                <a:effectLst/>
                <a:latin typeface="Arial" panose="020B0604020202020204" pitchFamily="34" charset="0"/>
              </a:endParaRPr>
            </a:p>
          </p:txBody>
        </p:sp>
        <p:sp>
          <p:nvSpPr>
            <p:cNvPr id="90" name="Rectangle 288"/>
            <p:cNvSpPr>
              <a:spLocks noChangeArrowheads="1"/>
            </p:cNvSpPr>
            <p:nvPr/>
          </p:nvSpPr>
          <p:spPr bwMode="auto">
            <a:xfrm>
              <a:off x="7153388" y="4225925"/>
              <a:ext cx="31627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23.04.2013</a:t>
              </a:r>
              <a:endParaRPr kumimoji="0" lang="en-US" altLang="en-US" sz="1800" b="0" i="0" u="none" strike="noStrike" cap="none" normalizeH="0" baseline="0" dirty="0" smtClean="0">
                <a:ln>
                  <a:noFill/>
                </a:ln>
                <a:effectLst/>
                <a:latin typeface="Arial" panose="020B0604020202020204" pitchFamily="34" charset="0"/>
              </a:endParaRPr>
            </a:p>
          </p:txBody>
        </p:sp>
        <p:sp>
          <p:nvSpPr>
            <p:cNvPr id="91" name="Rectangle 289"/>
            <p:cNvSpPr>
              <a:spLocks noChangeArrowheads="1"/>
            </p:cNvSpPr>
            <p:nvPr/>
          </p:nvSpPr>
          <p:spPr bwMode="auto">
            <a:xfrm>
              <a:off x="7153388" y="4310063"/>
              <a:ext cx="31627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13.06.2013</a:t>
              </a:r>
              <a:endParaRPr kumimoji="0" lang="en-US" altLang="en-US" sz="1800" b="0" i="0" u="none" strike="noStrike" cap="none" normalizeH="0" baseline="0" dirty="0" smtClean="0">
                <a:ln>
                  <a:noFill/>
                </a:ln>
                <a:effectLst/>
                <a:latin typeface="Arial" panose="020B0604020202020204" pitchFamily="34" charset="0"/>
              </a:endParaRPr>
            </a:p>
          </p:txBody>
        </p:sp>
        <p:sp>
          <p:nvSpPr>
            <p:cNvPr id="92" name="Rectangle 290"/>
            <p:cNvSpPr>
              <a:spLocks noChangeArrowheads="1"/>
            </p:cNvSpPr>
            <p:nvPr/>
          </p:nvSpPr>
          <p:spPr bwMode="auto">
            <a:xfrm>
              <a:off x="7588403" y="4225925"/>
              <a:ext cx="13928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Commercial register excerpt (27.09.2011) (Dutch)</a:t>
              </a:r>
              <a:endParaRPr kumimoji="0" lang="en-US" altLang="en-US" sz="1800" b="0" i="0" u="none" strike="noStrike" cap="none" normalizeH="0" baseline="0" dirty="0" smtClean="0">
                <a:ln>
                  <a:noFill/>
                </a:ln>
                <a:effectLst/>
                <a:latin typeface="Arial" panose="020B0604020202020204" pitchFamily="34" charset="0"/>
              </a:endParaRPr>
            </a:p>
          </p:txBody>
        </p:sp>
        <p:sp>
          <p:nvSpPr>
            <p:cNvPr id="93" name="Rectangle 291"/>
            <p:cNvSpPr>
              <a:spLocks noChangeArrowheads="1"/>
            </p:cNvSpPr>
            <p:nvPr/>
          </p:nvSpPr>
          <p:spPr bwMode="auto">
            <a:xfrm>
              <a:off x="503188" y="4394200"/>
              <a:ext cx="14056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2.2.3</a:t>
              </a:r>
              <a:endParaRPr kumimoji="0" lang="en-US" altLang="en-US" sz="1800" b="0" i="0" u="none" strike="noStrike" cap="none" normalizeH="0" baseline="0" dirty="0" smtClean="0">
                <a:ln>
                  <a:noFill/>
                </a:ln>
                <a:effectLst/>
                <a:latin typeface="Arial" panose="020B0604020202020204" pitchFamily="34" charset="0"/>
              </a:endParaRPr>
            </a:p>
          </p:txBody>
        </p:sp>
        <p:sp>
          <p:nvSpPr>
            <p:cNvPr id="94" name="Rectangle 292"/>
            <p:cNvSpPr>
              <a:spLocks noChangeArrowheads="1"/>
            </p:cNvSpPr>
            <p:nvPr/>
          </p:nvSpPr>
          <p:spPr bwMode="auto">
            <a:xfrm>
              <a:off x="893911" y="4394200"/>
              <a:ext cx="1639873"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Internal company rules (Guidelines, code of conducts etc.)</a:t>
              </a:r>
              <a:endParaRPr kumimoji="0" lang="en-US" altLang="en-US" sz="1800" b="0" i="0" u="none" strike="noStrike" cap="none" normalizeH="0" baseline="0" dirty="0" smtClean="0">
                <a:ln>
                  <a:noFill/>
                </a:ln>
                <a:effectLst/>
                <a:latin typeface="Arial" panose="020B0604020202020204" pitchFamily="34" charset="0"/>
              </a:endParaRPr>
            </a:p>
          </p:txBody>
        </p:sp>
        <p:sp>
          <p:nvSpPr>
            <p:cNvPr id="95" name="Rectangle 293"/>
            <p:cNvSpPr>
              <a:spLocks noChangeArrowheads="1"/>
            </p:cNvSpPr>
            <p:nvPr/>
          </p:nvSpPr>
          <p:spPr bwMode="auto">
            <a:xfrm>
              <a:off x="4763176" y="4394200"/>
              <a:ext cx="1102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Yes</a:t>
              </a:r>
              <a:endParaRPr kumimoji="0" lang="en-US" altLang="en-US" sz="1800" b="0" i="0" u="none" strike="noStrike" cap="none" normalizeH="0" baseline="0" dirty="0" smtClean="0">
                <a:ln>
                  <a:noFill/>
                </a:ln>
                <a:effectLst/>
                <a:latin typeface="Arial" panose="020B0604020202020204" pitchFamily="34" charset="0"/>
              </a:endParaRPr>
            </a:p>
          </p:txBody>
        </p:sp>
        <p:sp>
          <p:nvSpPr>
            <p:cNvPr id="96" name="Rectangle 294"/>
            <p:cNvSpPr>
              <a:spLocks noChangeArrowheads="1"/>
            </p:cNvSpPr>
            <p:nvPr/>
          </p:nvSpPr>
          <p:spPr bwMode="auto">
            <a:xfrm>
              <a:off x="6196354" y="4394200"/>
              <a:ext cx="1102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Yes</a:t>
              </a:r>
              <a:endParaRPr kumimoji="0" lang="en-US" altLang="en-US" sz="1800" b="0" i="0" u="none" strike="noStrike" cap="none" normalizeH="0" baseline="0" dirty="0" smtClean="0">
                <a:ln>
                  <a:noFill/>
                </a:ln>
                <a:effectLst/>
                <a:latin typeface="Arial" panose="020B0604020202020204" pitchFamily="34" charset="0"/>
              </a:endParaRPr>
            </a:p>
          </p:txBody>
        </p:sp>
        <p:sp>
          <p:nvSpPr>
            <p:cNvPr id="97" name="Rectangle 295"/>
            <p:cNvSpPr>
              <a:spLocks noChangeArrowheads="1"/>
            </p:cNvSpPr>
            <p:nvPr/>
          </p:nvSpPr>
          <p:spPr bwMode="auto">
            <a:xfrm>
              <a:off x="6699390" y="4394200"/>
              <a:ext cx="1597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Email</a:t>
              </a:r>
              <a:endParaRPr kumimoji="0" lang="en-US" altLang="en-US" sz="1800" b="0" i="0" u="none" strike="noStrike" cap="none" normalizeH="0" baseline="0" dirty="0" smtClean="0">
                <a:ln>
                  <a:noFill/>
                </a:ln>
                <a:effectLst/>
                <a:latin typeface="Arial" panose="020B0604020202020204" pitchFamily="34" charset="0"/>
              </a:endParaRPr>
            </a:p>
          </p:txBody>
        </p:sp>
        <p:sp>
          <p:nvSpPr>
            <p:cNvPr id="98" name="Rectangle 296"/>
            <p:cNvSpPr>
              <a:spLocks noChangeArrowheads="1"/>
            </p:cNvSpPr>
            <p:nvPr/>
          </p:nvSpPr>
          <p:spPr bwMode="auto">
            <a:xfrm>
              <a:off x="7169207" y="4394200"/>
              <a:ext cx="28112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11.4.2013</a:t>
              </a:r>
              <a:endParaRPr kumimoji="0" lang="en-US" altLang="en-US" sz="1800" b="0" i="0" u="none" strike="noStrike" cap="none" normalizeH="0" baseline="0" dirty="0" smtClean="0">
                <a:ln>
                  <a:noFill/>
                </a:ln>
                <a:effectLst/>
                <a:latin typeface="Arial" panose="020B0604020202020204" pitchFamily="34" charset="0"/>
              </a:endParaRPr>
            </a:p>
          </p:txBody>
        </p:sp>
        <p:sp>
          <p:nvSpPr>
            <p:cNvPr id="99" name="Rectangle 297"/>
            <p:cNvSpPr>
              <a:spLocks noChangeArrowheads="1"/>
            </p:cNvSpPr>
            <p:nvPr/>
          </p:nvSpPr>
          <p:spPr bwMode="auto">
            <a:xfrm>
              <a:off x="7169207" y="4479925"/>
              <a:ext cx="28112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23.4.2013</a:t>
              </a:r>
              <a:endParaRPr kumimoji="0" lang="en-US" altLang="en-US" sz="1800" b="0" i="0" u="none" strike="noStrike" cap="none" normalizeH="0" baseline="0" dirty="0" smtClean="0">
                <a:ln>
                  <a:noFill/>
                </a:ln>
                <a:effectLst/>
                <a:latin typeface="Arial" panose="020B0604020202020204" pitchFamily="34" charset="0"/>
              </a:endParaRPr>
            </a:p>
          </p:txBody>
        </p:sp>
        <p:sp>
          <p:nvSpPr>
            <p:cNvPr id="100" name="Rectangle 298"/>
            <p:cNvSpPr>
              <a:spLocks noChangeArrowheads="1"/>
            </p:cNvSpPr>
            <p:nvPr/>
          </p:nvSpPr>
          <p:spPr bwMode="auto">
            <a:xfrm>
              <a:off x="7169207" y="4564063"/>
              <a:ext cx="28112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23.4.2013</a:t>
              </a:r>
              <a:endParaRPr kumimoji="0" lang="en-US" altLang="en-US" sz="1800" b="0" i="0" u="none" strike="noStrike" cap="none" normalizeH="0" baseline="0" dirty="0" smtClean="0">
                <a:ln>
                  <a:noFill/>
                </a:ln>
                <a:effectLst/>
                <a:latin typeface="Arial" panose="020B0604020202020204" pitchFamily="34" charset="0"/>
              </a:endParaRPr>
            </a:p>
          </p:txBody>
        </p:sp>
        <p:sp>
          <p:nvSpPr>
            <p:cNvPr id="101" name="Rectangle 299"/>
            <p:cNvSpPr>
              <a:spLocks noChangeArrowheads="1"/>
            </p:cNvSpPr>
            <p:nvPr/>
          </p:nvSpPr>
          <p:spPr bwMode="auto">
            <a:xfrm>
              <a:off x="7169207" y="4648200"/>
              <a:ext cx="28112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23.4.2013</a:t>
              </a:r>
              <a:endParaRPr kumimoji="0" lang="en-US" altLang="en-US" sz="1800" b="0" i="0" u="none" strike="noStrike" cap="none" normalizeH="0" baseline="0" dirty="0" smtClean="0">
                <a:ln>
                  <a:noFill/>
                </a:ln>
                <a:effectLst/>
                <a:latin typeface="Arial" panose="020B0604020202020204" pitchFamily="34" charset="0"/>
              </a:endParaRPr>
            </a:p>
          </p:txBody>
        </p:sp>
        <p:sp>
          <p:nvSpPr>
            <p:cNvPr id="102" name="Rectangle 300"/>
            <p:cNvSpPr>
              <a:spLocks noChangeArrowheads="1"/>
            </p:cNvSpPr>
            <p:nvPr/>
          </p:nvSpPr>
          <p:spPr bwMode="auto">
            <a:xfrm>
              <a:off x="7169207" y="4732338"/>
              <a:ext cx="28112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13.6.2013</a:t>
              </a:r>
              <a:endParaRPr kumimoji="0" lang="en-US" altLang="en-US" sz="1800" b="0" i="0" u="none" strike="noStrike" cap="none" normalizeH="0" baseline="0" dirty="0" smtClean="0">
                <a:ln>
                  <a:noFill/>
                </a:ln>
                <a:effectLst/>
                <a:latin typeface="Arial" panose="020B0604020202020204" pitchFamily="34" charset="0"/>
              </a:endParaRPr>
            </a:p>
          </p:txBody>
        </p:sp>
        <p:sp>
          <p:nvSpPr>
            <p:cNvPr id="103" name="Rectangle 301"/>
            <p:cNvSpPr>
              <a:spLocks noChangeArrowheads="1"/>
            </p:cNvSpPr>
            <p:nvPr/>
          </p:nvSpPr>
          <p:spPr bwMode="auto">
            <a:xfrm>
              <a:off x="7588403" y="4394200"/>
              <a:ext cx="162704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 Corporate planning handbook for Company's</a:t>
              </a:r>
              <a:r>
                <a:rPr kumimoji="0" lang="en-US" altLang="en-US" sz="500" b="0" i="0" u="none" strike="noStrike" cap="none" normalizeH="0" dirty="0" smtClean="0">
                  <a:ln>
                    <a:noFill/>
                  </a:ln>
                  <a:effectLst/>
                  <a:latin typeface="Arial" panose="020B0604020202020204" pitchFamily="34" charset="0"/>
                </a:rPr>
                <a:t> </a:t>
              </a:r>
              <a:r>
                <a:rPr kumimoji="0" lang="en-US" altLang="en-US" sz="500" b="0" i="0" u="none" strike="noStrike" cap="none" normalizeH="0" baseline="0" dirty="0" smtClean="0">
                  <a:ln>
                    <a:noFill/>
                  </a:ln>
                  <a:effectLst/>
                  <a:latin typeface="Arial" panose="020B0604020202020204" pitchFamily="34" charset="0"/>
                </a:rPr>
                <a:t>companies</a:t>
              </a:r>
              <a:endParaRPr kumimoji="0" lang="en-US" altLang="en-US" sz="1800" b="0" i="0" u="none" strike="noStrike" cap="none" normalizeH="0" baseline="0" dirty="0" smtClean="0">
                <a:ln>
                  <a:noFill/>
                </a:ln>
                <a:effectLst/>
                <a:latin typeface="Arial" panose="020B0604020202020204" pitchFamily="34" charset="0"/>
              </a:endParaRPr>
            </a:p>
          </p:txBody>
        </p:sp>
        <p:sp>
          <p:nvSpPr>
            <p:cNvPr id="104" name="Rectangle 302"/>
            <p:cNvSpPr>
              <a:spLocks noChangeArrowheads="1"/>
            </p:cNvSpPr>
            <p:nvPr/>
          </p:nvSpPr>
          <p:spPr bwMode="auto">
            <a:xfrm>
              <a:off x="7588403" y="4479925"/>
              <a:ext cx="1094167"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 Code of conduct (German and Dutch)</a:t>
              </a:r>
              <a:endParaRPr kumimoji="0" lang="en-US" altLang="en-US" sz="1800" b="0" i="0" u="none" strike="noStrike" cap="none" normalizeH="0" baseline="0" dirty="0" smtClean="0">
                <a:ln>
                  <a:noFill/>
                </a:ln>
                <a:effectLst/>
                <a:latin typeface="Arial" panose="020B0604020202020204" pitchFamily="34" charset="0"/>
              </a:endParaRPr>
            </a:p>
          </p:txBody>
        </p:sp>
        <p:sp>
          <p:nvSpPr>
            <p:cNvPr id="105" name="Rectangle 303"/>
            <p:cNvSpPr>
              <a:spLocks noChangeArrowheads="1"/>
            </p:cNvSpPr>
            <p:nvPr/>
          </p:nvSpPr>
          <p:spPr bwMode="auto">
            <a:xfrm>
              <a:off x="7588403" y="4564063"/>
              <a:ext cx="93443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 VIRN Rules of procedure (BoM)</a:t>
              </a:r>
              <a:endParaRPr kumimoji="0" lang="en-US" altLang="en-US" sz="1800" b="0" i="0" u="none" strike="noStrike" cap="none" normalizeH="0" baseline="0" dirty="0" smtClean="0">
                <a:ln>
                  <a:noFill/>
                </a:ln>
                <a:effectLst/>
                <a:latin typeface="Arial" panose="020B0604020202020204" pitchFamily="34" charset="0"/>
              </a:endParaRPr>
            </a:p>
          </p:txBody>
        </p:sp>
        <p:sp>
          <p:nvSpPr>
            <p:cNvPr id="106" name="Rectangle 304"/>
            <p:cNvSpPr>
              <a:spLocks noChangeArrowheads="1"/>
            </p:cNvSpPr>
            <p:nvPr/>
          </p:nvSpPr>
          <p:spPr bwMode="auto">
            <a:xfrm>
              <a:off x="7588403" y="4648200"/>
              <a:ext cx="123912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 VIRN Rules of procedure (Advisory Board)</a:t>
              </a:r>
              <a:endParaRPr kumimoji="0" lang="en-US" altLang="en-US" sz="1800" b="0" i="0" u="none" strike="noStrike" cap="none" normalizeH="0" baseline="0" dirty="0" smtClean="0">
                <a:ln>
                  <a:noFill/>
                </a:ln>
                <a:effectLst/>
                <a:latin typeface="Arial" panose="020B0604020202020204" pitchFamily="34" charset="0"/>
              </a:endParaRPr>
            </a:p>
          </p:txBody>
        </p:sp>
        <p:sp>
          <p:nvSpPr>
            <p:cNvPr id="107" name="Rectangle 305"/>
            <p:cNvSpPr>
              <a:spLocks noChangeArrowheads="1"/>
            </p:cNvSpPr>
            <p:nvPr/>
          </p:nvSpPr>
          <p:spPr bwMode="auto">
            <a:xfrm>
              <a:off x="7588403" y="4732338"/>
              <a:ext cx="94721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 Company Terms and Conditions</a:t>
              </a:r>
              <a:endParaRPr kumimoji="0" lang="en-US" altLang="en-US" sz="1800" b="0" i="0" u="none" strike="noStrike" cap="none" normalizeH="0" baseline="0" dirty="0" smtClean="0">
                <a:ln>
                  <a:noFill/>
                </a:ln>
                <a:effectLst/>
                <a:latin typeface="Arial" panose="020B0604020202020204" pitchFamily="34" charset="0"/>
              </a:endParaRPr>
            </a:p>
          </p:txBody>
        </p:sp>
        <p:sp>
          <p:nvSpPr>
            <p:cNvPr id="108" name="Rectangle 306"/>
            <p:cNvSpPr>
              <a:spLocks noChangeArrowheads="1"/>
            </p:cNvSpPr>
            <p:nvPr/>
          </p:nvSpPr>
          <p:spPr bwMode="auto">
            <a:xfrm>
              <a:off x="503188" y="4816475"/>
              <a:ext cx="14056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2.2.4</a:t>
              </a:r>
              <a:endParaRPr kumimoji="0" lang="en-US" altLang="en-US" sz="1800" b="0" i="0" u="none" strike="noStrike" cap="none" normalizeH="0" baseline="0" dirty="0" smtClean="0">
                <a:ln>
                  <a:noFill/>
                </a:ln>
                <a:effectLst/>
                <a:latin typeface="Arial" panose="020B0604020202020204" pitchFamily="34" charset="0"/>
              </a:endParaRPr>
            </a:p>
          </p:txBody>
        </p:sp>
        <p:sp>
          <p:nvSpPr>
            <p:cNvPr id="109" name="Rectangle 307"/>
            <p:cNvSpPr>
              <a:spLocks noChangeArrowheads="1"/>
            </p:cNvSpPr>
            <p:nvPr/>
          </p:nvSpPr>
          <p:spPr bwMode="auto">
            <a:xfrm>
              <a:off x="893911" y="4816475"/>
              <a:ext cx="83060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Notarial deed of incorporation</a:t>
              </a:r>
              <a:endParaRPr kumimoji="0" lang="en-US" altLang="en-US" sz="1800" b="0" i="0" u="none" strike="noStrike" cap="none" normalizeH="0" baseline="0" dirty="0" smtClean="0">
                <a:ln>
                  <a:noFill/>
                </a:ln>
                <a:effectLst/>
                <a:latin typeface="Arial" panose="020B0604020202020204" pitchFamily="34" charset="0"/>
              </a:endParaRPr>
            </a:p>
          </p:txBody>
        </p:sp>
        <p:sp>
          <p:nvSpPr>
            <p:cNvPr id="110" name="Rectangle 308"/>
            <p:cNvSpPr>
              <a:spLocks noChangeArrowheads="1"/>
            </p:cNvSpPr>
            <p:nvPr/>
          </p:nvSpPr>
          <p:spPr bwMode="auto">
            <a:xfrm>
              <a:off x="4763176" y="4816475"/>
              <a:ext cx="1102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Yes</a:t>
              </a:r>
              <a:endParaRPr kumimoji="0" lang="en-US" altLang="en-US" sz="1800" b="0" i="0" u="none" strike="noStrike" cap="none" normalizeH="0" baseline="0" dirty="0" smtClean="0">
                <a:ln>
                  <a:noFill/>
                </a:ln>
                <a:effectLst/>
                <a:latin typeface="Arial" panose="020B0604020202020204" pitchFamily="34" charset="0"/>
              </a:endParaRPr>
            </a:p>
          </p:txBody>
        </p:sp>
        <p:sp>
          <p:nvSpPr>
            <p:cNvPr id="111" name="Rectangle 309"/>
            <p:cNvSpPr>
              <a:spLocks noChangeArrowheads="1"/>
            </p:cNvSpPr>
            <p:nvPr/>
          </p:nvSpPr>
          <p:spPr bwMode="auto">
            <a:xfrm>
              <a:off x="6196354" y="4816475"/>
              <a:ext cx="1102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Yes</a:t>
              </a:r>
              <a:endParaRPr kumimoji="0" lang="en-US" altLang="en-US" sz="1800" b="0" i="0" u="none" strike="noStrike" cap="none" normalizeH="0" baseline="0" dirty="0" smtClean="0">
                <a:ln>
                  <a:noFill/>
                </a:ln>
                <a:effectLst/>
                <a:latin typeface="Arial" panose="020B0604020202020204" pitchFamily="34" charset="0"/>
              </a:endParaRPr>
            </a:p>
          </p:txBody>
        </p:sp>
        <p:sp>
          <p:nvSpPr>
            <p:cNvPr id="112" name="Rectangle 310"/>
            <p:cNvSpPr>
              <a:spLocks noChangeArrowheads="1"/>
            </p:cNvSpPr>
            <p:nvPr/>
          </p:nvSpPr>
          <p:spPr bwMode="auto">
            <a:xfrm>
              <a:off x="6699390" y="4816475"/>
              <a:ext cx="1597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Email</a:t>
              </a:r>
              <a:endParaRPr kumimoji="0" lang="en-US" altLang="en-US" sz="1800" b="0" i="0" u="none" strike="noStrike" cap="none" normalizeH="0" baseline="0" dirty="0" smtClean="0">
                <a:ln>
                  <a:noFill/>
                </a:ln>
                <a:effectLst/>
                <a:latin typeface="Arial" panose="020B0604020202020204" pitchFamily="34" charset="0"/>
              </a:endParaRPr>
            </a:p>
          </p:txBody>
        </p:sp>
        <p:sp>
          <p:nvSpPr>
            <p:cNvPr id="113" name="Rectangle 311"/>
            <p:cNvSpPr>
              <a:spLocks noChangeArrowheads="1"/>
            </p:cNvSpPr>
            <p:nvPr/>
          </p:nvSpPr>
          <p:spPr bwMode="auto">
            <a:xfrm>
              <a:off x="7169207" y="4816475"/>
              <a:ext cx="28112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23.4.2013</a:t>
              </a:r>
              <a:endParaRPr kumimoji="0" lang="en-US" altLang="en-US" sz="1800" b="0" i="0" u="none" strike="noStrike" cap="none" normalizeH="0" baseline="0" dirty="0" smtClean="0">
                <a:ln>
                  <a:noFill/>
                </a:ln>
                <a:effectLst/>
                <a:latin typeface="Arial" panose="020B0604020202020204" pitchFamily="34" charset="0"/>
              </a:endParaRPr>
            </a:p>
          </p:txBody>
        </p:sp>
        <p:sp>
          <p:nvSpPr>
            <p:cNvPr id="114" name="Rectangle 312"/>
            <p:cNvSpPr>
              <a:spLocks noChangeArrowheads="1"/>
            </p:cNvSpPr>
            <p:nvPr/>
          </p:nvSpPr>
          <p:spPr bwMode="auto">
            <a:xfrm>
              <a:off x="7588403" y="4816475"/>
              <a:ext cx="61497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Articles of association</a:t>
              </a:r>
              <a:endParaRPr kumimoji="0" lang="en-US" altLang="en-US" sz="1800" b="0" i="0" u="none" strike="noStrike" cap="none" normalizeH="0" baseline="0" dirty="0" smtClean="0">
                <a:ln>
                  <a:noFill/>
                </a:ln>
                <a:effectLst/>
                <a:latin typeface="Arial" panose="020B0604020202020204" pitchFamily="34" charset="0"/>
              </a:endParaRPr>
            </a:p>
          </p:txBody>
        </p:sp>
        <p:sp>
          <p:nvSpPr>
            <p:cNvPr id="115" name="Rectangle 313"/>
            <p:cNvSpPr>
              <a:spLocks noChangeArrowheads="1"/>
            </p:cNvSpPr>
            <p:nvPr/>
          </p:nvSpPr>
          <p:spPr bwMode="auto">
            <a:xfrm>
              <a:off x="503188" y="4900613"/>
              <a:ext cx="14056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2.2.5</a:t>
              </a:r>
              <a:endParaRPr kumimoji="0" lang="en-US" altLang="en-US" sz="1800" b="0" i="0" u="none" strike="noStrike" cap="none" normalizeH="0" baseline="0" dirty="0" smtClean="0">
                <a:ln>
                  <a:noFill/>
                </a:ln>
                <a:effectLst/>
                <a:latin typeface="Arial" panose="020B0604020202020204" pitchFamily="34" charset="0"/>
              </a:endParaRPr>
            </a:p>
          </p:txBody>
        </p:sp>
        <p:sp>
          <p:nvSpPr>
            <p:cNvPr id="116" name="Rectangle 314"/>
            <p:cNvSpPr>
              <a:spLocks noChangeArrowheads="1"/>
            </p:cNvSpPr>
            <p:nvPr/>
          </p:nvSpPr>
          <p:spPr bwMode="auto">
            <a:xfrm>
              <a:off x="893911" y="4900613"/>
              <a:ext cx="1982277"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Registration statement of the Company with the appropriate authorities</a:t>
              </a:r>
              <a:endParaRPr kumimoji="0" lang="en-US" altLang="en-US" sz="1800" b="0" i="0" u="none" strike="noStrike" cap="none" normalizeH="0" baseline="0" dirty="0" smtClean="0">
                <a:ln>
                  <a:noFill/>
                </a:ln>
                <a:effectLst/>
                <a:latin typeface="Arial" panose="020B0604020202020204" pitchFamily="34" charset="0"/>
              </a:endParaRPr>
            </a:p>
          </p:txBody>
        </p:sp>
        <p:sp>
          <p:nvSpPr>
            <p:cNvPr id="117" name="Rectangle 315"/>
            <p:cNvSpPr>
              <a:spLocks noChangeArrowheads="1"/>
            </p:cNvSpPr>
            <p:nvPr/>
          </p:nvSpPr>
          <p:spPr bwMode="auto">
            <a:xfrm>
              <a:off x="4763176" y="4900613"/>
              <a:ext cx="1102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Yes</a:t>
              </a:r>
              <a:endParaRPr kumimoji="0" lang="en-US" altLang="en-US" sz="1800" b="0" i="0" u="none" strike="noStrike" cap="none" normalizeH="0" baseline="0" dirty="0" smtClean="0">
                <a:ln>
                  <a:noFill/>
                </a:ln>
                <a:effectLst/>
                <a:latin typeface="Arial" panose="020B0604020202020204" pitchFamily="34" charset="0"/>
              </a:endParaRPr>
            </a:p>
          </p:txBody>
        </p:sp>
        <p:sp>
          <p:nvSpPr>
            <p:cNvPr id="118" name="Rectangle 316"/>
            <p:cNvSpPr>
              <a:spLocks noChangeArrowheads="1"/>
            </p:cNvSpPr>
            <p:nvPr/>
          </p:nvSpPr>
          <p:spPr bwMode="auto">
            <a:xfrm>
              <a:off x="6196354" y="4900613"/>
              <a:ext cx="1102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Yes</a:t>
              </a:r>
              <a:endParaRPr kumimoji="0" lang="en-US" altLang="en-US" sz="1800" b="0" i="0" u="none" strike="noStrike" cap="none" normalizeH="0" baseline="0" dirty="0" smtClean="0">
                <a:ln>
                  <a:noFill/>
                </a:ln>
                <a:effectLst/>
                <a:latin typeface="Arial" panose="020B0604020202020204" pitchFamily="34" charset="0"/>
              </a:endParaRPr>
            </a:p>
          </p:txBody>
        </p:sp>
        <p:sp>
          <p:nvSpPr>
            <p:cNvPr id="119" name="Rectangle 317"/>
            <p:cNvSpPr>
              <a:spLocks noChangeArrowheads="1"/>
            </p:cNvSpPr>
            <p:nvPr/>
          </p:nvSpPr>
          <p:spPr bwMode="auto">
            <a:xfrm>
              <a:off x="6699390" y="4900613"/>
              <a:ext cx="1597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Email</a:t>
              </a:r>
              <a:endParaRPr kumimoji="0" lang="en-US" altLang="en-US" sz="1800" b="0" i="0" u="none" strike="noStrike" cap="none" normalizeH="0" baseline="0" dirty="0" smtClean="0">
                <a:ln>
                  <a:noFill/>
                </a:ln>
                <a:effectLst/>
                <a:latin typeface="Arial" panose="020B0604020202020204" pitchFamily="34" charset="0"/>
              </a:endParaRPr>
            </a:p>
          </p:txBody>
        </p:sp>
        <p:sp>
          <p:nvSpPr>
            <p:cNvPr id="120" name="Rectangle 318"/>
            <p:cNvSpPr>
              <a:spLocks noChangeArrowheads="1"/>
            </p:cNvSpPr>
            <p:nvPr/>
          </p:nvSpPr>
          <p:spPr bwMode="auto">
            <a:xfrm>
              <a:off x="7169207" y="4900613"/>
              <a:ext cx="28112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13.6.2013</a:t>
              </a:r>
              <a:endParaRPr kumimoji="0" lang="en-US" altLang="en-US" sz="1800" b="0" i="0" u="none" strike="noStrike" cap="none" normalizeH="0" baseline="0" dirty="0" smtClean="0">
                <a:ln>
                  <a:noFill/>
                </a:ln>
                <a:effectLst/>
                <a:latin typeface="Arial" panose="020B0604020202020204" pitchFamily="34" charset="0"/>
              </a:endParaRPr>
            </a:p>
          </p:txBody>
        </p:sp>
        <p:sp>
          <p:nvSpPr>
            <p:cNvPr id="121" name="Rectangle 319"/>
            <p:cNvSpPr>
              <a:spLocks noChangeArrowheads="1"/>
            </p:cNvSpPr>
            <p:nvPr/>
          </p:nvSpPr>
          <p:spPr bwMode="auto">
            <a:xfrm>
              <a:off x="7588403" y="4900613"/>
              <a:ext cx="116125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Registration at the chamber of commerce</a:t>
              </a:r>
              <a:endParaRPr kumimoji="0" lang="en-US" altLang="en-US" sz="1800" b="0" i="0" u="none" strike="noStrike" cap="none" normalizeH="0" baseline="0" dirty="0" smtClean="0">
                <a:ln>
                  <a:noFill/>
                </a:ln>
                <a:effectLst/>
                <a:latin typeface="Arial" panose="020B0604020202020204" pitchFamily="34" charset="0"/>
              </a:endParaRPr>
            </a:p>
          </p:txBody>
        </p:sp>
        <p:sp>
          <p:nvSpPr>
            <p:cNvPr id="122" name="Rectangle 320"/>
            <p:cNvSpPr>
              <a:spLocks noChangeArrowheads="1"/>
            </p:cNvSpPr>
            <p:nvPr/>
          </p:nvSpPr>
          <p:spPr bwMode="auto">
            <a:xfrm>
              <a:off x="503188" y="4984750"/>
              <a:ext cx="14056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2.2.6</a:t>
              </a:r>
              <a:endParaRPr kumimoji="0" lang="en-US" altLang="en-US" sz="1800" b="0" i="0" u="none" strike="noStrike" cap="none" normalizeH="0" baseline="0" dirty="0" smtClean="0">
                <a:ln>
                  <a:noFill/>
                </a:ln>
                <a:effectLst/>
                <a:latin typeface="Arial" panose="020B0604020202020204" pitchFamily="34" charset="0"/>
              </a:endParaRPr>
            </a:p>
          </p:txBody>
        </p:sp>
        <p:sp>
          <p:nvSpPr>
            <p:cNvPr id="123" name="Rectangle 321"/>
            <p:cNvSpPr>
              <a:spLocks noChangeArrowheads="1"/>
            </p:cNvSpPr>
            <p:nvPr/>
          </p:nvSpPr>
          <p:spPr bwMode="auto">
            <a:xfrm>
              <a:off x="893911" y="4984750"/>
              <a:ext cx="1225147"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Profit Transfer Agreement currently in place</a:t>
              </a:r>
              <a:endParaRPr kumimoji="0" lang="en-US" altLang="en-US" sz="1800" b="0" i="0" u="none" strike="noStrike" cap="none" normalizeH="0" baseline="0" dirty="0" smtClean="0">
                <a:ln>
                  <a:noFill/>
                </a:ln>
                <a:effectLst/>
                <a:latin typeface="Arial" panose="020B0604020202020204" pitchFamily="34" charset="0"/>
              </a:endParaRPr>
            </a:p>
          </p:txBody>
        </p:sp>
        <p:sp>
          <p:nvSpPr>
            <p:cNvPr id="124" name="Rectangle 322"/>
            <p:cNvSpPr>
              <a:spLocks noChangeArrowheads="1"/>
            </p:cNvSpPr>
            <p:nvPr/>
          </p:nvSpPr>
          <p:spPr bwMode="auto">
            <a:xfrm>
              <a:off x="4076642" y="4984750"/>
              <a:ext cx="1102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Yes</a:t>
              </a:r>
              <a:endParaRPr kumimoji="0" lang="en-US" altLang="en-US" sz="1800" b="0" i="0" u="none" strike="noStrike" cap="none" normalizeH="0" baseline="0" dirty="0" smtClean="0">
                <a:ln>
                  <a:noFill/>
                </a:ln>
                <a:effectLst/>
                <a:latin typeface="Arial" panose="020B0604020202020204" pitchFamily="34" charset="0"/>
              </a:endParaRPr>
            </a:p>
          </p:txBody>
        </p:sp>
        <p:sp>
          <p:nvSpPr>
            <p:cNvPr id="125" name="Rectangle 323"/>
            <p:cNvSpPr>
              <a:spLocks noChangeArrowheads="1"/>
            </p:cNvSpPr>
            <p:nvPr/>
          </p:nvSpPr>
          <p:spPr bwMode="auto">
            <a:xfrm>
              <a:off x="4763176" y="4984750"/>
              <a:ext cx="1102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Yes</a:t>
              </a:r>
              <a:endParaRPr kumimoji="0" lang="en-US" altLang="en-US" sz="1800" b="0" i="0" u="none" strike="noStrike" cap="none" normalizeH="0" baseline="0" dirty="0" smtClean="0">
                <a:ln>
                  <a:noFill/>
                </a:ln>
                <a:effectLst/>
                <a:latin typeface="Arial" panose="020B0604020202020204" pitchFamily="34" charset="0"/>
              </a:endParaRPr>
            </a:p>
          </p:txBody>
        </p:sp>
        <p:sp>
          <p:nvSpPr>
            <p:cNvPr id="126" name="Rectangle 324"/>
            <p:cNvSpPr>
              <a:spLocks noChangeArrowheads="1"/>
            </p:cNvSpPr>
            <p:nvPr/>
          </p:nvSpPr>
          <p:spPr bwMode="auto">
            <a:xfrm>
              <a:off x="503188" y="5068888"/>
              <a:ext cx="14056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2.2.7</a:t>
              </a:r>
              <a:endParaRPr kumimoji="0" lang="en-US" altLang="en-US" sz="1800" b="0" i="0" u="none" strike="noStrike" cap="none" normalizeH="0" baseline="0" dirty="0" smtClean="0">
                <a:ln>
                  <a:noFill/>
                </a:ln>
                <a:effectLst/>
                <a:latin typeface="Arial" panose="020B0604020202020204" pitchFamily="34" charset="0"/>
              </a:endParaRPr>
            </a:p>
          </p:txBody>
        </p:sp>
        <p:sp>
          <p:nvSpPr>
            <p:cNvPr id="127" name="Rectangle 325"/>
            <p:cNvSpPr>
              <a:spLocks noChangeArrowheads="1"/>
            </p:cNvSpPr>
            <p:nvPr/>
          </p:nvSpPr>
          <p:spPr bwMode="auto">
            <a:xfrm>
              <a:off x="893911" y="5068888"/>
              <a:ext cx="9903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List</a:t>
              </a:r>
              <a:endParaRPr kumimoji="0" lang="en-US" altLang="en-US" sz="1800" b="0" i="0" u="none" strike="noStrike" cap="none" normalizeH="0" baseline="0" dirty="0" smtClean="0">
                <a:ln>
                  <a:noFill/>
                </a:ln>
                <a:effectLst/>
                <a:latin typeface="Arial" panose="020B0604020202020204" pitchFamily="34" charset="0"/>
              </a:endParaRPr>
            </a:p>
          </p:txBody>
        </p:sp>
        <p:sp>
          <p:nvSpPr>
            <p:cNvPr id="128" name="Rectangle 326"/>
            <p:cNvSpPr>
              <a:spLocks noChangeArrowheads="1"/>
            </p:cNvSpPr>
            <p:nvPr/>
          </p:nvSpPr>
          <p:spPr bwMode="auto">
            <a:xfrm>
              <a:off x="1022043" y="5068888"/>
              <a:ext cx="52713"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of</a:t>
              </a:r>
              <a:endParaRPr kumimoji="0" lang="en-US" altLang="en-US" sz="1800" b="0" i="0" u="none" strike="noStrike" cap="none" normalizeH="0" baseline="0" dirty="0" smtClean="0">
                <a:ln>
                  <a:noFill/>
                </a:ln>
                <a:effectLst/>
                <a:latin typeface="Arial" panose="020B0604020202020204" pitchFamily="34" charset="0"/>
              </a:endParaRPr>
            </a:p>
          </p:txBody>
        </p:sp>
        <p:sp>
          <p:nvSpPr>
            <p:cNvPr id="129" name="Rectangle 327"/>
            <p:cNvSpPr>
              <a:spLocks noChangeArrowheads="1"/>
            </p:cNvSpPr>
            <p:nvPr/>
          </p:nvSpPr>
          <p:spPr bwMode="auto">
            <a:xfrm>
              <a:off x="1096391" y="5068888"/>
              <a:ext cx="63893"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all</a:t>
              </a:r>
              <a:endParaRPr kumimoji="0" lang="en-US" altLang="en-US" sz="1800" b="0" i="0" u="none" strike="noStrike" cap="none" normalizeH="0" baseline="0" dirty="0" smtClean="0">
                <a:ln>
                  <a:noFill/>
                </a:ln>
                <a:effectLst/>
                <a:latin typeface="Arial" panose="020B0604020202020204" pitchFamily="34" charset="0"/>
              </a:endParaRPr>
            </a:p>
          </p:txBody>
        </p:sp>
        <p:sp>
          <p:nvSpPr>
            <p:cNvPr id="130" name="Rectangle 328"/>
            <p:cNvSpPr>
              <a:spLocks noChangeArrowheads="1"/>
            </p:cNvSpPr>
            <p:nvPr/>
          </p:nvSpPr>
          <p:spPr bwMode="auto">
            <a:xfrm>
              <a:off x="1184976" y="5068888"/>
              <a:ext cx="332243"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jurisdictions</a:t>
              </a:r>
              <a:endParaRPr kumimoji="0" lang="en-US" altLang="en-US" sz="1800" b="0" i="0" u="none" strike="noStrike" cap="none" normalizeH="0" baseline="0" dirty="0" smtClean="0">
                <a:ln>
                  <a:noFill/>
                </a:ln>
                <a:effectLst/>
                <a:latin typeface="Arial" panose="020B0604020202020204" pitchFamily="34" charset="0"/>
              </a:endParaRPr>
            </a:p>
          </p:txBody>
        </p:sp>
        <p:sp>
          <p:nvSpPr>
            <p:cNvPr id="131" name="Rectangle 329"/>
            <p:cNvSpPr>
              <a:spLocks noChangeArrowheads="1"/>
            </p:cNvSpPr>
            <p:nvPr/>
          </p:nvSpPr>
          <p:spPr bwMode="auto">
            <a:xfrm>
              <a:off x="1551971" y="5068888"/>
              <a:ext cx="495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in</a:t>
              </a:r>
              <a:endParaRPr kumimoji="0" lang="en-US" altLang="en-US" sz="1800" b="0" i="0" u="none" strike="noStrike" cap="none" normalizeH="0" baseline="0" dirty="0" smtClean="0">
                <a:ln>
                  <a:noFill/>
                </a:ln>
                <a:effectLst/>
                <a:latin typeface="Arial" panose="020B0604020202020204" pitchFamily="34" charset="0"/>
              </a:endParaRPr>
            </a:p>
          </p:txBody>
        </p:sp>
        <p:sp>
          <p:nvSpPr>
            <p:cNvPr id="132" name="Rectangle 330"/>
            <p:cNvSpPr>
              <a:spLocks noChangeArrowheads="1"/>
            </p:cNvSpPr>
            <p:nvPr/>
          </p:nvSpPr>
          <p:spPr bwMode="auto">
            <a:xfrm>
              <a:off x="1631064" y="5068888"/>
              <a:ext cx="162927"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which</a:t>
              </a:r>
              <a:endParaRPr kumimoji="0" lang="en-US" altLang="en-US" sz="1800" b="0" i="0" u="none" strike="noStrike" cap="none" normalizeH="0" baseline="0" dirty="0" smtClean="0">
                <a:ln>
                  <a:noFill/>
                </a:ln>
                <a:effectLst/>
                <a:latin typeface="Arial" panose="020B0604020202020204" pitchFamily="34" charset="0"/>
              </a:endParaRPr>
            </a:p>
          </p:txBody>
        </p:sp>
        <p:sp>
          <p:nvSpPr>
            <p:cNvPr id="133" name="Rectangle 331"/>
            <p:cNvSpPr>
              <a:spLocks noChangeArrowheads="1"/>
            </p:cNvSpPr>
            <p:nvPr/>
          </p:nvSpPr>
          <p:spPr bwMode="auto">
            <a:xfrm>
              <a:off x="1817725" y="5068888"/>
              <a:ext cx="25716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company</a:t>
              </a:r>
              <a:endParaRPr kumimoji="0" lang="en-US" altLang="en-US" sz="1800" b="0" i="0" u="none" strike="noStrike" cap="none" normalizeH="0" baseline="0" dirty="0" smtClean="0">
                <a:ln>
                  <a:noFill/>
                </a:ln>
                <a:effectLst/>
                <a:latin typeface="Arial" panose="020B0604020202020204" pitchFamily="34" charset="0"/>
              </a:endParaRPr>
            </a:p>
          </p:txBody>
        </p:sp>
        <p:sp>
          <p:nvSpPr>
            <p:cNvPr id="134" name="Rectangle 332"/>
            <p:cNvSpPr>
              <a:spLocks noChangeArrowheads="1"/>
            </p:cNvSpPr>
            <p:nvPr/>
          </p:nvSpPr>
          <p:spPr bwMode="auto">
            <a:xfrm>
              <a:off x="2108790" y="5068888"/>
              <a:ext cx="46323"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is</a:t>
              </a:r>
              <a:endParaRPr kumimoji="0" lang="en-US" altLang="en-US" sz="1800" b="0" i="0" u="none" strike="noStrike" cap="none" normalizeH="0" baseline="0" dirty="0" smtClean="0">
                <a:ln>
                  <a:noFill/>
                </a:ln>
                <a:effectLst/>
                <a:latin typeface="Arial" panose="020B0604020202020204" pitchFamily="34" charset="0"/>
              </a:endParaRPr>
            </a:p>
          </p:txBody>
        </p:sp>
        <p:sp>
          <p:nvSpPr>
            <p:cNvPr id="135" name="Rectangle 333"/>
            <p:cNvSpPr>
              <a:spLocks noChangeArrowheads="1"/>
            </p:cNvSpPr>
            <p:nvPr/>
          </p:nvSpPr>
          <p:spPr bwMode="auto">
            <a:xfrm>
              <a:off x="2183139" y="5068888"/>
              <a:ext cx="236403"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qualified</a:t>
              </a:r>
              <a:endParaRPr kumimoji="0" lang="en-US" altLang="en-US" sz="1800" b="0" i="0" u="none" strike="noStrike" cap="none" normalizeH="0" baseline="0" dirty="0" smtClean="0">
                <a:ln>
                  <a:noFill/>
                </a:ln>
                <a:effectLst/>
                <a:latin typeface="Arial" panose="020B0604020202020204" pitchFamily="34" charset="0"/>
              </a:endParaRPr>
            </a:p>
          </p:txBody>
        </p:sp>
        <p:sp>
          <p:nvSpPr>
            <p:cNvPr id="136" name="Rectangle 334"/>
            <p:cNvSpPr>
              <a:spLocks noChangeArrowheads="1"/>
            </p:cNvSpPr>
            <p:nvPr/>
          </p:nvSpPr>
          <p:spPr bwMode="auto">
            <a:xfrm>
              <a:off x="2445730" y="5068888"/>
              <a:ext cx="52713"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to</a:t>
              </a:r>
              <a:endParaRPr kumimoji="0" lang="en-US" altLang="en-US" sz="1800" b="0" i="0" u="none" strike="noStrike" cap="none" normalizeH="0" baseline="0" dirty="0" smtClean="0">
                <a:ln>
                  <a:noFill/>
                </a:ln>
                <a:effectLst/>
                <a:latin typeface="Arial" panose="020B0604020202020204" pitchFamily="34" charset="0"/>
              </a:endParaRPr>
            </a:p>
          </p:txBody>
        </p:sp>
        <p:sp>
          <p:nvSpPr>
            <p:cNvPr id="137" name="Rectangle 335"/>
            <p:cNvSpPr>
              <a:spLocks noChangeArrowheads="1"/>
            </p:cNvSpPr>
            <p:nvPr/>
          </p:nvSpPr>
          <p:spPr bwMode="auto">
            <a:xfrm>
              <a:off x="2524824" y="5068888"/>
              <a:ext cx="7028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do</a:t>
              </a:r>
              <a:endParaRPr kumimoji="0" lang="en-US" altLang="en-US" sz="1800" b="0" i="0" u="none" strike="noStrike" cap="none" normalizeH="0" baseline="0" dirty="0" smtClean="0">
                <a:ln>
                  <a:noFill/>
                </a:ln>
                <a:effectLst/>
                <a:latin typeface="Arial" panose="020B0604020202020204" pitchFamily="34" charset="0"/>
              </a:endParaRPr>
            </a:p>
          </p:txBody>
        </p:sp>
        <p:sp>
          <p:nvSpPr>
            <p:cNvPr id="138" name="Rectangle 336"/>
            <p:cNvSpPr>
              <a:spLocks noChangeArrowheads="1"/>
            </p:cNvSpPr>
            <p:nvPr/>
          </p:nvSpPr>
          <p:spPr bwMode="auto">
            <a:xfrm>
              <a:off x="2622900" y="5068888"/>
              <a:ext cx="26835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business.</a:t>
              </a:r>
              <a:endParaRPr kumimoji="0" lang="en-US" altLang="en-US" sz="1800" b="0" i="0" u="none" strike="noStrike" cap="none" normalizeH="0" baseline="0" dirty="0" smtClean="0">
                <a:ln>
                  <a:noFill/>
                </a:ln>
                <a:effectLst/>
                <a:latin typeface="Arial" panose="020B0604020202020204" pitchFamily="34" charset="0"/>
              </a:endParaRPr>
            </a:p>
          </p:txBody>
        </p:sp>
        <p:sp>
          <p:nvSpPr>
            <p:cNvPr id="139" name="Rectangle 337"/>
            <p:cNvSpPr>
              <a:spLocks noChangeArrowheads="1"/>
            </p:cNvSpPr>
            <p:nvPr/>
          </p:nvSpPr>
          <p:spPr bwMode="auto">
            <a:xfrm>
              <a:off x="2925038" y="5068888"/>
              <a:ext cx="35141"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If</a:t>
              </a:r>
              <a:endParaRPr kumimoji="0" lang="en-US" altLang="en-US" sz="1800" b="0" i="0" u="none" strike="noStrike" cap="none" normalizeH="0" baseline="0" dirty="0" smtClean="0">
                <a:ln>
                  <a:noFill/>
                </a:ln>
                <a:effectLst/>
                <a:latin typeface="Arial" panose="020B0604020202020204" pitchFamily="34" charset="0"/>
              </a:endParaRPr>
            </a:p>
          </p:txBody>
        </p:sp>
        <p:sp>
          <p:nvSpPr>
            <p:cNvPr id="140" name="Rectangle 338"/>
            <p:cNvSpPr>
              <a:spLocks noChangeArrowheads="1"/>
            </p:cNvSpPr>
            <p:nvPr/>
          </p:nvSpPr>
          <p:spPr bwMode="auto">
            <a:xfrm>
              <a:off x="2983567" y="5068888"/>
              <a:ext cx="8785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the</a:t>
              </a:r>
              <a:endParaRPr kumimoji="0" lang="en-US" altLang="en-US" sz="1800" b="0" i="0" u="none" strike="noStrike" cap="none" normalizeH="0" baseline="0" dirty="0" smtClean="0">
                <a:ln>
                  <a:noFill/>
                </a:ln>
                <a:effectLst/>
                <a:latin typeface="Arial" panose="020B0604020202020204" pitchFamily="34" charset="0"/>
              </a:endParaRPr>
            </a:p>
          </p:txBody>
        </p:sp>
        <p:sp>
          <p:nvSpPr>
            <p:cNvPr id="141" name="Rectangle 339"/>
            <p:cNvSpPr>
              <a:spLocks noChangeArrowheads="1"/>
            </p:cNvSpPr>
            <p:nvPr/>
          </p:nvSpPr>
          <p:spPr bwMode="auto">
            <a:xfrm>
              <a:off x="3097462" y="5068888"/>
              <a:ext cx="30668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companies</a:t>
              </a:r>
              <a:endParaRPr kumimoji="0" lang="en-US" altLang="en-US" sz="1800" b="0" i="0" u="none" strike="noStrike" cap="none" normalizeH="0" baseline="0" dirty="0" smtClean="0">
                <a:ln>
                  <a:noFill/>
                </a:ln>
                <a:effectLst/>
                <a:latin typeface="Arial" panose="020B0604020202020204" pitchFamily="34" charset="0"/>
              </a:endParaRPr>
            </a:p>
          </p:txBody>
        </p:sp>
        <p:sp>
          <p:nvSpPr>
            <p:cNvPr id="142" name="Rectangle 340"/>
            <p:cNvSpPr>
              <a:spLocks noChangeArrowheads="1"/>
            </p:cNvSpPr>
            <p:nvPr/>
          </p:nvSpPr>
          <p:spPr bwMode="auto">
            <a:xfrm>
              <a:off x="3439147" y="5068888"/>
              <a:ext cx="7028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do</a:t>
              </a:r>
              <a:endParaRPr kumimoji="0" lang="en-US" altLang="en-US" sz="1800" b="0" i="0" u="none" strike="noStrike" cap="none" normalizeH="0" baseline="0" dirty="0" smtClean="0">
                <a:ln>
                  <a:noFill/>
                </a:ln>
                <a:effectLst/>
                <a:latin typeface="Arial" panose="020B0604020202020204" pitchFamily="34" charset="0"/>
              </a:endParaRPr>
            </a:p>
          </p:txBody>
        </p:sp>
        <p:sp>
          <p:nvSpPr>
            <p:cNvPr id="143" name="Rectangle 341"/>
            <p:cNvSpPr>
              <a:spLocks noChangeArrowheads="1"/>
            </p:cNvSpPr>
            <p:nvPr/>
          </p:nvSpPr>
          <p:spPr bwMode="auto">
            <a:xfrm>
              <a:off x="3532477" y="5068888"/>
              <a:ext cx="25078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business</a:t>
              </a:r>
              <a:endParaRPr kumimoji="0" lang="en-US" altLang="en-US" sz="1800" b="0" i="0" u="none" strike="noStrike" cap="none" normalizeH="0" baseline="0" dirty="0" smtClean="0">
                <a:ln>
                  <a:noFill/>
                </a:ln>
                <a:effectLst/>
                <a:latin typeface="Arial" panose="020B0604020202020204" pitchFamily="34" charset="0"/>
              </a:endParaRPr>
            </a:p>
          </p:txBody>
        </p:sp>
        <p:sp>
          <p:nvSpPr>
            <p:cNvPr id="144" name="Rectangle 342"/>
            <p:cNvSpPr>
              <a:spLocks noChangeArrowheads="1"/>
            </p:cNvSpPr>
            <p:nvPr/>
          </p:nvSpPr>
          <p:spPr bwMode="auto">
            <a:xfrm>
              <a:off x="893911" y="5153025"/>
              <a:ext cx="204457"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outside</a:t>
              </a:r>
              <a:endParaRPr kumimoji="0" lang="en-US" altLang="en-US" sz="1800" b="0" i="0" u="none" strike="noStrike" cap="none" normalizeH="0" baseline="0" dirty="0" smtClean="0">
                <a:ln>
                  <a:noFill/>
                </a:ln>
                <a:effectLst/>
                <a:latin typeface="Arial" panose="020B0604020202020204" pitchFamily="34" charset="0"/>
              </a:endParaRPr>
            </a:p>
          </p:txBody>
        </p:sp>
        <p:sp>
          <p:nvSpPr>
            <p:cNvPr id="145" name="Rectangle 343"/>
            <p:cNvSpPr>
              <a:spLocks noChangeArrowheads="1"/>
            </p:cNvSpPr>
            <p:nvPr/>
          </p:nvSpPr>
          <p:spPr bwMode="auto">
            <a:xfrm>
              <a:off x="1126447" y="5153025"/>
              <a:ext cx="52713"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of</a:t>
              </a:r>
              <a:endParaRPr kumimoji="0" lang="en-US" altLang="en-US" sz="1800" b="0" i="0" u="none" strike="noStrike" cap="none" normalizeH="0" baseline="0" dirty="0" smtClean="0">
                <a:ln>
                  <a:noFill/>
                </a:ln>
                <a:effectLst/>
                <a:latin typeface="Arial" panose="020B0604020202020204" pitchFamily="34" charset="0"/>
              </a:endParaRPr>
            </a:p>
          </p:txBody>
        </p:sp>
        <p:sp>
          <p:nvSpPr>
            <p:cNvPr id="146" name="Rectangle 344"/>
            <p:cNvSpPr>
              <a:spLocks noChangeArrowheads="1"/>
            </p:cNvSpPr>
            <p:nvPr/>
          </p:nvSpPr>
          <p:spPr bwMode="auto">
            <a:xfrm>
              <a:off x="1200794" y="5153025"/>
              <a:ext cx="122995"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their</a:t>
              </a:r>
              <a:endParaRPr kumimoji="0" lang="en-US" altLang="en-US" sz="1800" b="0" i="0" u="none" strike="noStrike" cap="none" normalizeH="0" baseline="0" dirty="0" smtClean="0">
                <a:ln>
                  <a:noFill/>
                </a:ln>
                <a:effectLst/>
                <a:latin typeface="Arial" panose="020B0604020202020204" pitchFamily="34" charset="0"/>
              </a:endParaRPr>
            </a:p>
          </p:txBody>
        </p:sp>
        <p:sp>
          <p:nvSpPr>
            <p:cNvPr id="147" name="Rectangle 345"/>
            <p:cNvSpPr>
              <a:spLocks noChangeArrowheads="1"/>
            </p:cNvSpPr>
            <p:nvPr/>
          </p:nvSpPr>
          <p:spPr bwMode="auto">
            <a:xfrm>
              <a:off x="1347909" y="5153025"/>
              <a:ext cx="225223"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country,</a:t>
              </a:r>
              <a:endParaRPr kumimoji="0" lang="en-US" altLang="en-US" sz="1800" b="0" i="0" u="none" strike="noStrike" cap="none" normalizeH="0" baseline="0" dirty="0" smtClean="0">
                <a:ln>
                  <a:noFill/>
                </a:ln>
                <a:effectLst/>
                <a:latin typeface="Arial" panose="020B0604020202020204" pitchFamily="34" charset="0"/>
              </a:endParaRPr>
            </a:p>
          </p:txBody>
        </p:sp>
        <p:sp>
          <p:nvSpPr>
            <p:cNvPr id="148" name="Rectangle 346"/>
            <p:cNvSpPr>
              <a:spLocks noChangeArrowheads="1"/>
            </p:cNvSpPr>
            <p:nvPr/>
          </p:nvSpPr>
          <p:spPr bwMode="auto">
            <a:xfrm>
              <a:off x="1605754" y="5153025"/>
              <a:ext cx="35141"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a</a:t>
              </a:r>
              <a:endParaRPr kumimoji="0" lang="en-US" altLang="en-US" sz="1800" b="0" i="0" u="none" strike="noStrike" cap="none" normalizeH="0" baseline="0" dirty="0" smtClean="0">
                <a:ln>
                  <a:noFill/>
                </a:ln>
                <a:effectLst/>
                <a:latin typeface="Arial" panose="020B0604020202020204" pitchFamily="34" charset="0"/>
              </a:endParaRPr>
            </a:p>
          </p:txBody>
        </p:sp>
        <p:sp>
          <p:nvSpPr>
            <p:cNvPr id="149" name="Rectangle 347"/>
            <p:cNvSpPr>
              <a:spLocks noChangeArrowheads="1"/>
            </p:cNvSpPr>
            <p:nvPr/>
          </p:nvSpPr>
          <p:spPr bwMode="auto">
            <a:xfrm>
              <a:off x="1664284" y="5153025"/>
              <a:ext cx="134175"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copy</a:t>
              </a:r>
              <a:endParaRPr kumimoji="0" lang="en-US" altLang="en-US" sz="1800" b="0" i="0" u="none" strike="noStrike" cap="none" normalizeH="0" baseline="0" dirty="0" smtClean="0">
                <a:ln>
                  <a:noFill/>
                </a:ln>
                <a:effectLst/>
                <a:latin typeface="Arial" panose="020B0604020202020204" pitchFamily="34" charset="0"/>
              </a:endParaRPr>
            </a:p>
          </p:txBody>
        </p:sp>
        <p:sp>
          <p:nvSpPr>
            <p:cNvPr id="150" name="Rectangle 348"/>
            <p:cNvSpPr>
              <a:spLocks noChangeArrowheads="1"/>
            </p:cNvSpPr>
            <p:nvPr/>
          </p:nvSpPr>
          <p:spPr bwMode="auto">
            <a:xfrm>
              <a:off x="1827217" y="5153025"/>
              <a:ext cx="52713"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of</a:t>
              </a:r>
              <a:endParaRPr kumimoji="0" lang="en-US" altLang="en-US" sz="1800" b="0" i="0" u="none" strike="noStrike" cap="none" normalizeH="0" baseline="0" dirty="0" smtClean="0">
                <a:ln>
                  <a:noFill/>
                </a:ln>
                <a:effectLst/>
                <a:latin typeface="Arial" panose="020B0604020202020204" pitchFamily="34" charset="0"/>
              </a:endParaRPr>
            </a:p>
          </p:txBody>
        </p:sp>
        <p:sp>
          <p:nvSpPr>
            <p:cNvPr id="151" name="Rectangle 349"/>
            <p:cNvSpPr>
              <a:spLocks noChangeArrowheads="1"/>
            </p:cNvSpPr>
            <p:nvPr/>
          </p:nvSpPr>
          <p:spPr bwMode="auto">
            <a:xfrm>
              <a:off x="1901565" y="5153025"/>
              <a:ext cx="63893"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all</a:t>
              </a:r>
              <a:endParaRPr kumimoji="0" lang="en-US" altLang="en-US" sz="1800" b="0" i="0" u="none" strike="noStrike" cap="none" normalizeH="0" baseline="0" dirty="0" smtClean="0">
                <a:ln>
                  <a:noFill/>
                </a:ln>
                <a:effectLst/>
                <a:latin typeface="Arial" panose="020B0604020202020204" pitchFamily="34" charset="0"/>
              </a:endParaRPr>
            </a:p>
          </p:txBody>
        </p:sp>
        <p:sp>
          <p:nvSpPr>
            <p:cNvPr id="152" name="Rectangle 350"/>
            <p:cNvSpPr>
              <a:spLocks noChangeArrowheads="1"/>
            </p:cNvSpPr>
            <p:nvPr/>
          </p:nvSpPr>
          <p:spPr bwMode="auto">
            <a:xfrm>
              <a:off x="1985404" y="5153025"/>
              <a:ext cx="225223"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relevant</a:t>
              </a:r>
              <a:endParaRPr kumimoji="0" lang="en-US" altLang="en-US" sz="1800" b="0" i="0" u="none" strike="noStrike" cap="none" normalizeH="0" baseline="0" dirty="0" smtClean="0">
                <a:ln>
                  <a:noFill/>
                </a:ln>
                <a:effectLst/>
                <a:latin typeface="Arial" panose="020B0604020202020204" pitchFamily="34" charset="0"/>
              </a:endParaRPr>
            </a:p>
          </p:txBody>
        </p:sp>
        <p:sp>
          <p:nvSpPr>
            <p:cNvPr id="153" name="Rectangle 351"/>
            <p:cNvSpPr>
              <a:spLocks noChangeArrowheads="1"/>
            </p:cNvSpPr>
            <p:nvPr/>
          </p:nvSpPr>
          <p:spPr bwMode="auto">
            <a:xfrm>
              <a:off x="2227431" y="5153025"/>
              <a:ext cx="28112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regulatory</a:t>
              </a:r>
              <a:endParaRPr kumimoji="0" lang="en-US" altLang="en-US" sz="1800" b="0" i="0" u="none" strike="noStrike" cap="none" normalizeH="0" baseline="0" dirty="0" smtClean="0">
                <a:ln>
                  <a:noFill/>
                </a:ln>
                <a:effectLst/>
                <a:latin typeface="Arial" panose="020B0604020202020204" pitchFamily="34" charset="0"/>
              </a:endParaRPr>
            </a:p>
          </p:txBody>
        </p:sp>
        <p:sp>
          <p:nvSpPr>
            <p:cNvPr id="154" name="Rectangle 352"/>
            <p:cNvSpPr>
              <a:spLocks noChangeArrowheads="1"/>
            </p:cNvSpPr>
            <p:nvPr/>
          </p:nvSpPr>
          <p:spPr bwMode="auto">
            <a:xfrm>
              <a:off x="2529569" y="5153025"/>
              <a:ext cx="27474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approvals</a:t>
              </a:r>
              <a:endParaRPr kumimoji="0" lang="en-US" altLang="en-US" sz="1800" b="0" i="0" u="none" strike="noStrike" cap="none" normalizeH="0" baseline="0" dirty="0" smtClean="0">
                <a:ln>
                  <a:noFill/>
                </a:ln>
                <a:effectLst/>
                <a:latin typeface="Arial" panose="020B0604020202020204" pitchFamily="34" charset="0"/>
              </a:endParaRPr>
            </a:p>
          </p:txBody>
        </p:sp>
        <p:sp>
          <p:nvSpPr>
            <p:cNvPr id="155" name="Rectangle 353"/>
            <p:cNvSpPr>
              <a:spLocks noChangeArrowheads="1"/>
            </p:cNvSpPr>
            <p:nvPr/>
          </p:nvSpPr>
          <p:spPr bwMode="auto">
            <a:xfrm>
              <a:off x="2820634" y="5153025"/>
              <a:ext cx="309881"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authorizing</a:t>
              </a:r>
              <a:endParaRPr kumimoji="0" lang="en-US" altLang="en-US" sz="1800" b="0" i="0" u="none" strike="noStrike" cap="none" normalizeH="0" baseline="0" dirty="0" smtClean="0">
                <a:ln>
                  <a:noFill/>
                </a:ln>
                <a:effectLst/>
                <a:latin typeface="Arial" panose="020B0604020202020204" pitchFamily="34" charset="0"/>
              </a:endParaRPr>
            </a:p>
          </p:txBody>
        </p:sp>
        <p:sp>
          <p:nvSpPr>
            <p:cNvPr id="156" name="Rectangle 354"/>
            <p:cNvSpPr>
              <a:spLocks noChangeArrowheads="1"/>
            </p:cNvSpPr>
            <p:nvPr/>
          </p:nvSpPr>
          <p:spPr bwMode="auto">
            <a:xfrm>
              <a:off x="3152827" y="5153025"/>
              <a:ext cx="8785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the</a:t>
              </a:r>
              <a:endParaRPr kumimoji="0" lang="en-US" altLang="en-US" sz="1800" b="0" i="0" u="none" strike="noStrike" cap="none" normalizeH="0" baseline="0" dirty="0" smtClean="0">
                <a:ln>
                  <a:noFill/>
                </a:ln>
                <a:effectLst/>
                <a:latin typeface="Arial" panose="020B0604020202020204" pitchFamily="34" charset="0"/>
              </a:endParaRPr>
            </a:p>
          </p:txBody>
        </p:sp>
        <p:sp>
          <p:nvSpPr>
            <p:cNvPr id="157" name="Rectangle 355"/>
            <p:cNvSpPr>
              <a:spLocks noChangeArrowheads="1"/>
            </p:cNvSpPr>
            <p:nvPr/>
          </p:nvSpPr>
          <p:spPr bwMode="auto">
            <a:xfrm>
              <a:off x="3265141" y="5153025"/>
              <a:ext cx="39134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establishment</a:t>
              </a:r>
              <a:endParaRPr kumimoji="0" lang="en-US" altLang="en-US" sz="1800" b="0" i="0" u="none" strike="noStrike" cap="none" normalizeH="0" baseline="0" dirty="0" smtClean="0">
                <a:ln>
                  <a:noFill/>
                </a:ln>
                <a:effectLst/>
                <a:latin typeface="Arial" panose="020B0604020202020204" pitchFamily="34" charset="0"/>
              </a:endParaRPr>
            </a:p>
          </p:txBody>
        </p:sp>
        <p:sp>
          <p:nvSpPr>
            <p:cNvPr id="158" name="Rectangle 356"/>
            <p:cNvSpPr>
              <a:spLocks noChangeArrowheads="1"/>
            </p:cNvSpPr>
            <p:nvPr/>
          </p:nvSpPr>
          <p:spPr bwMode="auto">
            <a:xfrm>
              <a:off x="3685920" y="5153025"/>
              <a:ext cx="105423"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and</a:t>
              </a:r>
              <a:endParaRPr kumimoji="0" lang="en-US" altLang="en-US" sz="1800" b="0" i="0" u="none" strike="noStrike" cap="none" normalizeH="0" baseline="0" dirty="0" smtClean="0">
                <a:ln>
                  <a:noFill/>
                </a:ln>
                <a:effectLst/>
                <a:latin typeface="Arial" panose="020B0604020202020204" pitchFamily="34" charset="0"/>
              </a:endParaRPr>
            </a:p>
          </p:txBody>
        </p:sp>
        <p:sp>
          <p:nvSpPr>
            <p:cNvPr id="159" name="Rectangle 357"/>
            <p:cNvSpPr>
              <a:spLocks noChangeArrowheads="1"/>
            </p:cNvSpPr>
            <p:nvPr/>
          </p:nvSpPr>
          <p:spPr bwMode="auto">
            <a:xfrm>
              <a:off x="893911" y="5237163"/>
              <a:ext cx="78588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maintenance of such offices</a:t>
              </a:r>
              <a:endParaRPr kumimoji="0" lang="en-US" altLang="en-US" sz="1800" b="0" i="0" u="none" strike="noStrike" cap="none" normalizeH="0" baseline="0" dirty="0" smtClean="0">
                <a:ln>
                  <a:noFill/>
                </a:ln>
                <a:effectLst/>
                <a:latin typeface="Arial" panose="020B0604020202020204" pitchFamily="34" charset="0"/>
              </a:endParaRPr>
            </a:p>
          </p:txBody>
        </p:sp>
        <p:sp>
          <p:nvSpPr>
            <p:cNvPr id="160" name="Rectangle 358"/>
            <p:cNvSpPr>
              <a:spLocks noChangeArrowheads="1"/>
            </p:cNvSpPr>
            <p:nvPr/>
          </p:nvSpPr>
          <p:spPr bwMode="auto">
            <a:xfrm>
              <a:off x="4763176" y="5068888"/>
              <a:ext cx="1102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Yes</a:t>
              </a:r>
              <a:endParaRPr kumimoji="0" lang="en-US" altLang="en-US" sz="1800" b="0" i="0" u="none" strike="noStrike" cap="none" normalizeH="0" baseline="0" dirty="0" smtClean="0">
                <a:ln>
                  <a:noFill/>
                </a:ln>
                <a:effectLst/>
                <a:latin typeface="Arial" panose="020B0604020202020204" pitchFamily="34" charset="0"/>
              </a:endParaRPr>
            </a:p>
          </p:txBody>
        </p:sp>
        <p:sp>
          <p:nvSpPr>
            <p:cNvPr id="161" name="Rectangle 359"/>
            <p:cNvSpPr>
              <a:spLocks noChangeArrowheads="1"/>
            </p:cNvSpPr>
            <p:nvPr/>
          </p:nvSpPr>
          <p:spPr bwMode="auto">
            <a:xfrm>
              <a:off x="6196354" y="5068888"/>
              <a:ext cx="11021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Yes</a:t>
              </a:r>
              <a:endParaRPr kumimoji="0" lang="en-US" altLang="en-US" sz="1800" b="0" i="0" u="none" strike="noStrike" cap="none" normalizeH="0" baseline="0" dirty="0" smtClean="0">
                <a:ln>
                  <a:noFill/>
                </a:ln>
                <a:effectLst/>
                <a:latin typeface="Arial" panose="020B0604020202020204" pitchFamily="34" charset="0"/>
              </a:endParaRPr>
            </a:p>
          </p:txBody>
        </p:sp>
        <p:sp>
          <p:nvSpPr>
            <p:cNvPr id="162" name="Rectangle 360"/>
            <p:cNvSpPr>
              <a:spLocks noChangeArrowheads="1"/>
            </p:cNvSpPr>
            <p:nvPr/>
          </p:nvSpPr>
          <p:spPr bwMode="auto">
            <a:xfrm>
              <a:off x="6699390" y="5068888"/>
              <a:ext cx="1597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Email</a:t>
              </a:r>
              <a:endParaRPr kumimoji="0" lang="en-US" altLang="en-US" sz="1800" b="0" i="0" u="none" strike="noStrike" cap="none" normalizeH="0" baseline="0" dirty="0" smtClean="0">
                <a:ln>
                  <a:noFill/>
                </a:ln>
                <a:effectLst/>
                <a:latin typeface="Arial" panose="020B0604020202020204" pitchFamily="34" charset="0"/>
              </a:endParaRPr>
            </a:p>
          </p:txBody>
        </p:sp>
        <p:sp>
          <p:nvSpPr>
            <p:cNvPr id="163" name="Rectangle 361"/>
            <p:cNvSpPr>
              <a:spLocks noChangeArrowheads="1"/>
            </p:cNvSpPr>
            <p:nvPr/>
          </p:nvSpPr>
          <p:spPr bwMode="auto">
            <a:xfrm>
              <a:off x="7169207" y="5068888"/>
              <a:ext cx="28112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13.6.2013</a:t>
              </a:r>
              <a:endParaRPr kumimoji="0" lang="en-US" altLang="en-US" sz="1800" b="0" i="0" u="none" strike="noStrike" cap="none" normalizeH="0" baseline="0" dirty="0" smtClean="0">
                <a:ln>
                  <a:noFill/>
                </a:ln>
                <a:effectLst/>
                <a:latin typeface="Arial" panose="020B0604020202020204" pitchFamily="34" charset="0"/>
              </a:endParaRPr>
            </a:p>
          </p:txBody>
        </p:sp>
        <p:sp>
          <p:nvSpPr>
            <p:cNvPr id="164" name="Rectangle 362"/>
            <p:cNvSpPr>
              <a:spLocks noChangeArrowheads="1"/>
            </p:cNvSpPr>
            <p:nvPr/>
          </p:nvSpPr>
          <p:spPr bwMode="auto">
            <a:xfrm>
              <a:off x="7588403" y="5068888"/>
              <a:ext cx="1153267"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effectLst/>
                  <a:latin typeface="Arial" panose="020B0604020202020204" pitchFamily="34" charset="0"/>
                </a:rPr>
                <a:t>No restrictions to do business outside NL</a:t>
              </a:r>
              <a:endParaRPr kumimoji="0" lang="en-US" altLang="en-US" sz="1800" b="0" i="0" u="none" strike="noStrike" cap="none" normalizeH="0" baseline="0" dirty="0" smtClean="0">
                <a:ln>
                  <a:noFill/>
                </a:ln>
                <a:effectLst/>
                <a:latin typeface="Arial" panose="020B0604020202020204" pitchFamily="34" charset="0"/>
              </a:endParaRPr>
            </a:p>
          </p:txBody>
        </p:sp>
        <p:sp>
          <p:nvSpPr>
            <p:cNvPr id="170" name="Rectangle 368"/>
            <p:cNvSpPr>
              <a:spLocks noChangeArrowheads="1"/>
            </p:cNvSpPr>
            <p:nvPr/>
          </p:nvSpPr>
          <p:spPr bwMode="auto">
            <a:xfrm>
              <a:off x="488951" y="2116138"/>
              <a:ext cx="8928099"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Rectangle 369"/>
            <p:cNvSpPr>
              <a:spLocks noChangeArrowheads="1"/>
            </p:cNvSpPr>
            <p:nvPr/>
          </p:nvSpPr>
          <p:spPr bwMode="auto">
            <a:xfrm>
              <a:off x="488951" y="2452688"/>
              <a:ext cx="8928099"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Rectangle 370"/>
            <p:cNvSpPr>
              <a:spLocks noChangeArrowheads="1"/>
            </p:cNvSpPr>
            <p:nvPr/>
          </p:nvSpPr>
          <p:spPr bwMode="auto">
            <a:xfrm>
              <a:off x="488951" y="2789238"/>
              <a:ext cx="8928099"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Rectangle 371"/>
            <p:cNvSpPr>
              <a:spLocks noChangeArrowheads="1"/>
            </p:cNvSpPr>
            <p:nvPr/>
          </p:nvSpPr>
          <p:spPr bwMode="auto">
            <a:xfrm>
              <a:off x="488951" y="2873375"/>
              <a:ext cx="8928099"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Rectangle 372"/>
            <p:cNvSpPr>
              <a:spLocks noChangeArrowheads="1"/>
            </p:cNvSpPr>
            <p:nvPr/>
          </p:nvSpPr>
          <p:spPr bwMode="auto">
            <a:xfrm>
              <a:off x="488951" y="3127375"/>
              <a:ext cx="8928099"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Rectangle 373"/>
            <p:cNvSpPr>
              <a:spLocks noChangeArrowheads="1"/>
            </p:cNvSpPr>
            <p:nvPr/>
          </p:nvSpPr>
          <p:spPr bwMode="auto">
            <a:xfrm>
              <a:off x="488951" y="3295650"/>
              <a:ext cx="8928099"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Rectangle 377"/>
            <p:cNvSpPr>
              <a:spLocks noChangeArrowheads="1"/>
            </p:cNvSpPr>
            <p:nvPr/>
          </p:nvSpPr>
          <p:spPr bwMode="auto">
            <a:xfrm>
              <a:off x="488951" y="3716338"/>
              <a:ext cx="8928099"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Rectangle 378"/>
            <p:cNvSpPr>
              <a:spLocks noChangeArrowheads="1"/>
            </p:cNvSpPr>
            <p:nvPr/>
          </p:nvSpPr>
          <p:spPr bwMode="auto">
            <a:xfrm>
              <a:off x="488951" y="3800475"/>
              <a:ext cx="8928099"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Rectangle 379"/>
            <p:cNvSpPr>
              <a:spLocks noChangeArrowheads="1"/>
            </p:cNvSpPr>
            <p:nvPr/>
          </p:nvSpPr>
          <p:spPr bwMode="auto">
            <a:xfrm>
              <a:off x="488951" y="3968750"/>
              <a:ext cx="8928099"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Rectangle 380"/>
            <p:cNvSpPr>
              <a:spLocks noChangeArrowheads="1"/>
            </p:cNvSpPr>
            <p:nvPr/>
          </p:nvSpPr>
          <p:spPr bwMode="auto">
            <a:xfrm>
              <a:off x="488951" y="4052888"/>
              <a:ext cx="8928099"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Rectangle 381"/>
            <p:cNvSpPr>
              <a:spLocks noChangeArrowheads="1"/>
            </p:cNvSpPr>
            <p:nvPr/>
          </p:nvSpPr>
          <p:spPr bwMode="auto">
            <a:xfrm>
              <a:off x="488951" y="4137025"/>
              <a:ext cx="8928099"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Rectangle 382"/>
            <p:cNvSpPr>
              <a:spLocks noChangeArrowheads="1"/>
            </p:cNvSpPr>
            <p:nvPr/>
          </p:nvSpPr>
          <p:spPr bwMode="auto">
            <a:xfrm>
              <a:off x="488951" y="4221163"/>
              <a:ext cx="8928099"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Rectangle 383"/>
            <p:cNvSpPr>
              <a:spLocks noChangeArrowheads="1"/>
            </p:cNvSpPr>
            <p:nvPr/>
          </p:nvSpPr>
          <p:spPr bwMode="auto">
            <a:xfrm>
              <a:off x="488951" y="4389438"/>
              <a:ext cx="8928099"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Rectangle 384"/>
            <p:cNvSpPr>
              <a:spLocks noChangeArrowheads="1"/>
            </p:cNvSpPr>
            <p:nvPr/>
          </p:nvSpPr>
          <p:spPr bwMode="auto">
            <a:xfrm>
              <a:off x="488951" y="4811713"/>
              <a:ext cx="8928099"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Rectangle 385"/>
            <p:cNvSpPr>
              <a:spLocks noChangeArrowheads="1"/>
            </p:cNvSpPr>
            <p:nvPr/>
          </p:nvSpPr>
          <p:spPr bwMode="auto">
            <a:xfrm>
              <a:off x="488951" y="4895850"/>
              <a:ext cx="8928099"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Rectangle 386"/>
            <p:cNvSpPr>
              <a:spLocks noChangeArrowheads="1"/>
            </p:cNvSpPr>
            <p:nvPr/>
          </p:nvSpPr>
          <p:spPr bwMode="auto">
            <a:xfrm>
              <a:off x="488951" y="4979988"/>
              <a:ext cx="8928099"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Rectangle 387"/>
            <p:cNvSpPr>
              <a:spLocks noChangeArrowheads="1"/>
            </p:cNvSpPr>
            <p:nvPr/>
          </p:nvSpPr>
          <p:spPr bwMode="auto">
            <a:xfrm>
              <a:off x="488951" y="5064125"/>
              <a:ext cx="8928099"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Rectangle 388"/>
            <p:cNvSpPr>
              <a:spLocks noChangeArrowheads="1"/>
            </p:cNvSpPr>
            <p:nvPr/>
          </p:nvSpPr>
          <p:spPr bwMode="auto">
            <a:xfrm>
              <a:off x="488951" y="5316538"/>
              <a:ext cx="8928099"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Rectangle 194"/>
            <p:cNvSpPr>
              <a:spLocks noChangeArrowheads="1"/>
            </p:cNvSpPr>
            <p:nvPr/>
          </p:nvSpPr>
          <p:spPr bwMode="auto">
            <a:xfrm>
              <a:off x="503188" y="355075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dirty="0" smtClean="0">
                  <a:ln>
                    <a:noFill/>
                  </a:ln>
                  <a:solidFill>
                    <a:schemeClr val="bg1"/>
                  </a:solidFill>
                  <a:effectLst/>
                  <a:latin typeface="Arial" panose="020B0604020202020204" pitchFamily="34" charset="0"/>
                </a:rPr>
                <a:t>2</a:t>
              </a:r>
              <a:endParaRPr kumimoji="0" lang="en-US" altLang="en-US" sz="1800" b="0" i="0" u="none" strike="noStrike" cap="none" normalizeH="0" baseline="0" dirty="0" smtClean="0">
                <a:ln>
                  <a:noFill/>
                </a:ln>
                <a:solidFill>
                  <a:schemeClr val="bg1"/>
                </a:solidFill>
                <a:effectLst/>
                <a:latin typeface="Arial" panose="020B0604020202020204" pitchFamily="34" charset="0"/>
              </a:endParaRPr>
            </a:p>
          </p:txBody>
        </p:sp>
      </p:grpSp>
    </p:spTree>
    <p:extLst>
      <p:ext uri="{BB962C8B-B14F-4D97-AF65-F5344CB8AC3E}">
        <p14:creationId xmlns:p14="http://schemas.microsoft.com/office/powerpoint/2010/main" val="22047387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20:$J$30"/>
</p:tagLst>
</file>

<file path=ppt/tags/tag1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20:$J$30"/>
  <p:tag name="WASTB" val="TRUE"/>
</p:tagLst>
</file>

<file path=ppt/tags/tag1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32:$J$53"/>
</p:tagLst>
</file>

<file path=ppt/tags/tag1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32:$J$53"/>
  <p:tag name="WASTB" val="TRUE"/>
</p:tagLst>
</file>

<file path=ppt/tags/tag1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55:$J$79"/>
</p:tagLst>
</file>

<file path=ppt/tags/tag1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55:$J$79"/>
  <p:tag name="WASTB" val="TRUE"/>
</p:tagLst>
</file>

<file path=ppt/tags/tag1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81:$J$106"/>
</p:tagLst>
</file>

<file path=ppt/tags/tag1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81:$J$106"/>
  <p:tag name="WASTB" val="TRUE"/>
</p:tagLst>
</file>

<file path=ppt/tags/tag1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108:$J$120"/>
</p:tagLst>
</file>

<file path=ppt/tags/tag1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108:$J$120"/>
  <p:tag name="WASTB" val="TRUE"/>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122:$J$140"/>
</p:tagLst>
</file>

<file path=ppt/tags/tag2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122:$J$140"/>
  <p:tag name="WASTB" val="TRUE"/>
</p:tagLst>
</file>

<file path=ppt/tags/tag2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142:$J$163"/>
</p:tagLst>
</file>

<file path=ppt/tags/tag2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142:$J$163"/>
  <p:tag name="WASTB" val="TRUE"/>
</p:tagLst>
</file>

<file path=ppt/tags/tag2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165:$J$181"/>
</p:tagLst>
</file>

<file path=ppt/tags/tag2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165:$J$181"/>
  <p:tag name="WASTB" val="TRUE"/>
</p:tagLst>
</file>

<file path=ppt/tags/tag2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183:$J$194"/>
</p:tagLst>
</file>

<file path=ppt/tags/tag2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183:$J$194"/>
  <p:tag name="WASTB" val="TRUE"/>
</p:tagLst>
</file>

<file path=ppt/tags/tag2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196:$J$218"/>
</p:tagLst>
</file>

<file path=ppt/tags/tag2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196:$J$218"/>
  <p:tag name="WASTB" val="TRUE"/>
</p:tagLst>
</file>

<file path=ppt/tags/tag3.xml><?xml version="1.0" encoding="utf-8"?>
<p:tagLst xmlns:a="http://schemas.openxmlformats.org/drawingml/2006/main" xmlns:r="http://schemas.openxmlformats.org/officeDocument/2006/relationships" xmlns:p="http://schemas.openxmlformats.org/presentationml/2006/main">
  <p:tag name="FASFONT" val="Univers55"/>
</p:tagLst>
</file>

<file path=ppt/tags/tag3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220:$J$243"/>
</p:tagLst>
</file>

<file path=ppt/tags/tag3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220:$J$243"/>
  <p:tag name="WASTB" val="TRUE"/>
</p:tagLst>
</file>

<file path=ppt/tags/tag3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245:$J$264"/>
</p:tagLst>
</file>

<file path=ppt/tags/tag3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245:$J$264"/>
  <p:tag name="WASTB" val="TRUE"/>
</p:tagLst>
</file>

<file path=ppt/tags/tag3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266:$J$283"/>
</p:tagLst>
</file>

<file path=ppt/tags/tag3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266:$J$283"/>
  <p:tag name="WASTB" val="TRUE"/>
</p:tagLst>
</file>

<file path=ppt/tags/tag3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285:$J$301"/>
</p:tagLst>
</file>

<file path=ppt/tags/tag3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285:$J$301"/>
  <p:tag name="WASTB" val="TRUE"/>
</p:tagLst>
</file>

<file path=ppt/tags/tag3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303:$J$309"/>
</p:tagLst>
</file>

<file path=ppt/tags/tag3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303:$J$309"/>
  <p:tag name="WASTB" val="TRUE"/>
</p:tagLst>
</file>

<file path=ppt/tags/tag4.xml><?xml version="1.0" encoding="utf-8"?>
<p:tagLst xmlns:a="http://schemas.openxmlformats.org/drawingml/2006/main" xmlns:r="http://schemas.openxmlformats.org/officeDocument/2006/relationships" xmlns:p="http://schemas.openxmlformats.org/presentationml/2006/main">
  <p:tag name="ADV_TOP" val="99,87504"/>
  <p:tag name="ADV_LEFT" val="395,625"/>
  <p:tag name="ADV_HEIGHT" val="318,5197"/>
  <p:tag name="ADV_WIDTH" val="362,875"/>
</p:tagLst>
</file>

<file path=ppt/tags/tag4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311:$J$318"/>
</p:tagLst>
</file>

<file path=ppt/tags/tag4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311:$J$318"/>
  <p:tag name="WASTB" val="TRUE"/>
</p:tagLst>
</file>

<file path=ppt/tags/tag4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320:$J$342"/>
</p:tagLst>
</file>

<file path=ppt/tags/tag4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320:$J$342"/>
  <p:tag name="WASTB" val="TRUE"/>
</p:tagLst>
</file>

<file path=ppt/tags/tag4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344:$J$362"/>
</p:tagLst>
</file>

<file path=ppt/tags/tag4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344:$J$362"/>
  <p:tag name="WASTB" val="TRUE"/>
</p:tagLst>
</file>

<file path=ppt/tags/tag4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364:$J$388"/>
</p:tagLst>
</file>

<file path=ppt/tags/tag4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364:$J$388"/>
  <p:tag name="WASTB" val="TRUE"/>
</p:tagLst>
</file>

<file path=ppt/tags/tag4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390:$J$399"/>
</p:tagLst>
</file>

<file path=ppt/tags/tag4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390:$J$399"/>
  <p:tag name="WASTB" val="TRUE"/>
</p:tagLst>
</file>

<file path=ppt/tags/tag5.xml><?xml version="1.0" encoding="utf-8"?>
<p:tagLst xmlns:a="http://schemas.openxmlformats.org/drawingml/2006/main" xmlns:r="http://schemas.openxmlformats.org/officeDocument/2006/relationships" xmlns:p="http://schemas.openxmlformats.org/presentationml/2006/main">
  <p:tag name="ADV_TOP" val="99,87504"/>
  <p:tag name="ADV_LEFT" val="395,625"/>
  <p:tag name="ADV_HEIGHT" val="318,5197"/>
  <p:tag name="ADV_WIDTH" val="362,875"/>
</p:tagLst>
</file>

<file path=ppt/tags/tag5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401:$J$410"/>
</p:tagLst>
</file>

<file path=ppt/tags/tag5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401:$J$410"/>
  <p:tag name="WASTB" val="TRUE"/>
</p:tagLst>
</file>

<file path=ppt/tags/tag5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412:$J$417"/>
</p:tagLst>
</file>

<file path=ppt/tags/tag5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412:$J$417"/>
  <p:tag name="WASTB" val="TRUE"/>
</p:tagLst>
</file>

<file path=ppt/tags/tag54.xml><?xml version="1.0" encoding="utf-8"?>
<p:tagLst xmlns:a="http://schemas.openxmlformats.org/drawingml/2006/main" xmlns:r="http://schemas.openxmlformats.org/officeDocument/2006/relationships" xmlns:p="http://schemas.openxmlformats.org/presentationml/2006/main">
  <p:tag name="COPYRIGHT1" val="TRUE"/>
</p:tagLst>
</file>

<file path=ppt/tags/tag6.xml><?xml version="1.0" encoding="utf-8"?>
<p:tagLst xmlns:a="http://schemas.openxmlformats.org/drawingml/2006/main" xmlns:r="http://schemas.openxmlformats.org/officeDocument/2006/relationships" xmlns:p="http://schemas.openxmlformats.org/presentationml/2006/main">
  <p:tag name="ADV_TOP" val="99,87504"/>
  <p:tag name="ADV_LEFT" val="395,625"/>
  <p:tag name="ADV_HEIGHT" val="318,5197"/>
  <p:tag name="ADV_WIDTH" val="362,875"/>
</p:tagLst>
</file>

<file path=ppt/tags/tag7.xml><?xml version="1.0" encoding="utf-8"?>
<p:tagLst xmlns:a="http://schemas.openxmlformats.org/drawingml/2006/main" xmlns:r="http://schemas.openxmlformats.org/officeDocument/2006/relationships" xmlns:p="http://schemas.openxmlformats.org/presentationml/2006/main">
  <p:tag name="ADV_TOP" val="270,4398"/>
  <p:tag name="ADV_LEFT" val="21,49992"/>
  <p:tag name="ADV_HEIGHT" val="16,56016"/>
  <p:tag name="ADV_WIDTH" val="362,875"/>
</p:tagLst>
</file>

<file path=ppt/tags/tag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2:$J$18"/>
</p:tagLst>
</file>

<file path=ppt/tags/tag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Data Room.xlsx]Silver-IRL!$B$2:$J$18"/>
  <p:tag name="WASTB" val="TRUE"/>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33BC31-A525-4012-A90B-9006B9496432}">
  <ds:schemaRefs>
    <ds:schemaRef ds:uri="http://schemas.microsoft.com/office/2006/metadata/properties"/>
    <ds:schemaRef ds:uri="http://schemas.microsoft.com/sharepoint/v3"/>
  </ds:schemaRefs>
</ds:datastoreItem>
</file>

<file path=customXml/itemProps2.xml><?xml version="1.0" encoding="utf-8"?>
<ds:datastoreItem xmlns:ds="http://schemas.openxmlformats.org/officeDocument/2006/customXml" ds:itemID="{2D291E0B-8399-462D-B2F8-04CE8B73C236}">
  <ds:schemaRefs>
    <ds:schemaRef ds:uri="http://schemas.microsoft.com/sharepoint/v3/contenttype/forms"/>
  </ds:schemaRefs>
</ds:datastoreItem>
</file>

<file path=customXml/itemProps3.xml><?xml version="1.0" encoding="utf-8"?>
<ds:datastoreItem xmlns:ds="http://schemas.openxmlformats.org/officeDocument/2006/customXml" ds:itemID="{D96C15C9-9B5F-40AD-A221-70549CAF88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2976</Words>
  <Application>Microsoft Office PowerPoint</Application>
  <PresentationFormat>A4-Papier (210x297 mm)</PresentationFormat>
  <Paragraphs>496</Paragraphs>
  <Slides>33</Slides>
  <Notes>10</Notes>
  <HiddenSlides>0</HiddenSlides>
  <MMClips>0</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1</vt:i4>
      </vt:variant>
      <vt:variant>
        <vt:lpstr>Folientitel</vt:lpstr>
      </vt:variant>
      <vt:variant>
        <vt:i4>33</vt:i4>
      </vt:variant>
    </vt:vector>
  </HeadingPairs>
  <TitlesOfParts>
    <vt:vector size="40" baseType="lpstr">
      <vt:lpstr>Arial</vt:lpstr>
      <vt:lpstr>Calibri</vt:lpstr>
      <vt:lpstr>KPMG Extralight</vt:lpstr>
      <vt:lpstr>KPMG Light</vt:lpstr>
      <vt:lpstr>Univers for KPMG Light</vt:lpstr>
      <vt:lpstr>KPMG_Report_4x3_050216_2016</vt:lpstr>
      <vt:lpstr>Arbeitsblatt</vt:lpstr>
      <vt:lpstr>Workbook Data Room</vt:lpstr>
      <vt:lpstr>Disclaimer</vt:lpstr>
      <vt:lpstr>Overview (1/3) – Mission statement</vt:lpstr>
      <vt:lpstr>Overview (2/3) – Pitfalls</vt:lpstr>
      <vt:lpstr>Overview (3/3) – Core issues</vt:lpstr>
      <vt:lpstr>Offer overview – Scope of services</vt:lpstr>
      <vt:lpstr>Offer overview – Price calculation</vt:lpstr>
      <vt:lpstr>Offer overview – Operational services</vt:lpstr>
      <vt:lpstr>Information needs list as working document</vt:lpstr>
      <vt:lpstr>Info request list – 1. Business overview and strategy</vt:lpstr>
      <vt:lpstr>Info request list – 2. Legal (1/2)</vt:lpstr>
      <vt:lpstr>Info request list – 2. Legal (2/2)</vt:lpstr>
      <vt:lpstr>Info request list – 3. Financial information (1/2) </vt:lpstr>
      <vt:lpstr>Info request list – 3. Financial information (2/2) </vt:lpstr>
      <vt:lpstr>Info request list – 4. Competitive position (1/2)</vt:lpstr>
      <vt:lpstr>Info request list – 4. Competitive position (2/2)</vt:lpstr>
      <vt:lpstr>Info request list – 5. Costumer relationships (1/2)</vt:lpstr>
      <vt:lpstr>Info request list – 5. Costumer relationships (2/2)</vt:lpstr>
      <vt:lpstr>Info request list – 6. Debt financing</vt:lpstr>
      <vt:lpstr>Info request list – 7. Human resources (1/2)</vt:lpstr>
      <vt:lpstr>Info request list – 7. Human resources (2/2)</vt:lpstr>
      <vt:lpstr>Info request list – 8. Supplier relationships</vt:lpstr>
      <vt:lpstr>Info request list – 8. Production and distribution (1/2)</vt:lpstr>
      <vt:lpstr>Info request list – 8. Production and distribution (2/2)</vt:lpstr>
      <vt:lpstr>Info request list – 10. Environmental aspects </vt:lpstr>
      <vt:lpstr>Info request list – 11. License</vt:lpstr>
      <vt:lpstr>Info request list – 12. Tax (1/2) </vt:lpstr>
      <vt:lpstr>Info request list – 12. Tax (2/2) </vt:lpstr>
      <vt:lpstr>Info request list – 13. Business process</vt:lpstr>
      <vt:lpstr>Info request list – 14. Business structure </vt:lpstr>
      <vt:lpstr>Info request list – 15. Financial forecasts</vt:lpstr>
      <vt:lpstr>Info request list – 16. Other</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624</cp:revision>
  <cp:lastPrinted>2016-09-16T15:53:18Z</cp:lastPrinted>
  <dcterms:created xsi:type="dcterms:W3CDTF">2016-06-20T11:42:26Z</dcterms:created>
  <dcterms:modified xsi:type="dcterms:W3CDTF">2017-04-21T08:26:11Z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